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Introduce the school, the motto 'Strive for Excellence', and explain that this presentation tells the story of our digital transformation journey.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that the platform grew from a practical need: one place where school information lives, is managed and is shared.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national and local challenge before showing the school's response.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White Paper 7 quotation and connect it to what the school is doing in practice.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down the chain: national vision, policy, school platform, and finally empowered learners and communities.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Emphasise that this is a journey, not a once-off project.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how the platform connects every part of the school community.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out the breadth of services already live on the public website.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explicit: the platform does not replace SA-SAMS or Triple D/DDD and has no direct integration with them. It shares only approved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Reinforce the complementary relationship and the closing statement.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responsive, branded interface with light and dark mode and clear navigation.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Stress that the assistant supports learning but never provides answers to formal tests or examinations.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the knowledge pipeline and the no-invention rule.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dashboard is the single place where authorised staff manage everything the public sees.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workflow is the heart of the platform: capture information once, publish it everywhere.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that hiding buttons is not security: the database enforces every rule.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a visitor needs is open; nothing administrative can be changed.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library system replaced paper registers with searchable digital records.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how serial numbers and receipts improved textbook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the AI lesson planner and stress that teachers review and edit every plan.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Sepedi ATP must produce a Sepedi lesson plan — no unnecessary translation.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flagship digital literacy programme, with its own learner book, teacher's guide and assessment handbook.</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Coding and robotics build far more than technical skill — they build confidence.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Nothing reaches the public before it is reviewed and approved.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Authorised staff upload and organise photos; the public simply enjoys them.</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Parents can see exactly what is required before they visit the school.</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Recognition matters. The dashboard makes it easy to publish achievements.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Partnerships turn a school project into a research and development opportunity.</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Summarise the practical benefits for each stakeholder group.</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planned directions, not promises of integration with official systems.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story: technology is the means, opportunity is the goal.</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Summarise the practical steps already taken.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the audience and open the floor for questions and discussion.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 Id="rId4" Type="http://schemas.openxmlformats.org/officeDocument/2006/relationships/image" Target="../media/image3.png"/><Relationship Id="rId5" Type="http://schemas.openxmlformats.org/officeDocument/2006/relationships/image" Target="../media/image4.jpg"/><Relationship Id="rId6"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4.xml"/><Relationship Id="rId4" Type="http://schemas.openxmlformats.org/officeDocument/2006/relationships/image" Target="../media/image6.png"/><Relationship Id="rId5"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8.xml"/><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8.xml"/><Relationship Id="rId4" Type="http://schemas.openxmlformats.org/officeDocument/2006/relationships/image" Target="../media/image10.png"/><Relationship Id="rId5"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0.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2.xml"/><Relationship Id="rId4" Type="http://schemas.openxmlformats.org/officeDocument/2006/relationships/image" Target="../media/image12.png"/><Relationship Id="rId5" Type="http://schemas.openxmlformats.org/officeDocument/2006/relationships/image" Target="../media/image1.jpg"/><Relationship Id="rId6" Type="http://schemas.openxmlformats.org/officeDocument/2006/relationships/image" Target="../media/image13.jpg"/><Relationship Id="rId7"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3.xml"/><Relationship Id="rId4" Type="http://schemas.openxmlformats.org/officeDocument/2006/relationships/image" Target="../media/image5.jpg"/><Relationship Id="rId5" Type="http://schemas.openxmlformats.org/officeDocument/2006/relationships/image" Target="../media/image13.jpg"/><Relationship Id="rId6"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5.xml"/><Relationship Id="rId4" Type="http://schemas.openxmlformats.org/officeDocument/2006/relationships/image" Target="../media/image1.jpg"/><Relationship Id="rId5" Type="http://schemas.openxmlformats.org/officeDocument/2006/relationships/image" Target="../media/image13.jpg"/><Relationship Id="rId6" Type="http://schemas.openxmlformats.org/officeDocument/2006/relationships/image" Target="../media/image15.jpg"/><Relationship Id="rId7" Type="http://schemas.openxmlformats.org/officeDocument/2006/relationships/image" Target="../media/image7.jpg"/><Relationship Id="rId8" Type="http://schemas.openxmlformats.org/officeDocument/2006/relationships/image" Target="../media/image16.jpg"/><Relationship Id="rId9"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6.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7.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8.xml"/><Relationship Id="rId4" Type="http://schemas.openxmlformats.org/officeDocument/2006/relationships/image" Target="../media/image4.jpg"/><Relationship Id="rId5" Type="http://schemas.openxmlformats.org/officeDocument/2006/relationships/image" Target="../media/image1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1.xml"/><Relationship Id="rId4" Type="http://schemas.openxmlformats.org/officeDocument/2006/relationships/image" Target="../media/image19.jpg"/><Relationship Id="rId5" Type="http://schemas.openxmlformats.org/officeDocument/2006/relationships/image" Target="../media/image1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9.jpg"/><Relationship Id="rId4" Type="http://schemas.openxmlformats.org/officeDocument/2006/relationships/image" Target="../media/image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4" name="TextBox 3"/>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a:t>
            </a:r>
          </a:p>
        </p:txBody>
      </p:sp>
      <p:sp>
        <p:nvSpPr>
          <p:cNvPr id="5" name="Rectangle 4"/>
          <p:cNvSpPr/>
          <p:nvPr/>
        </p:nvSpPr>
        <p:spPr>
          <a:xfrm>
            <a:off x="0" y="0"/>
            <a:ext cx="12191695" cy="68580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6" name="Picture 5" descr="computer-lab1.jpg"/>
          <p:cNvPicPr>
            <a:picLocks noChangeAspect="1"/>
          </p:cNvPicPr>
          <p:nvPr/>
        </p:nvPicPr>
        <p:blipFill>
          <a:blip r:embed="rId3"/>
          <a:srcRect l="26626" r="26626"/>
          <a:stretch>
            <a:fillRect/>
          </a:stretch>
        </p:blipFill>
        <p:spPr>
          <a:xfrm>
            <a:off x="6492240" y="0"/>
            <a:ext cx="5699455" cy="6858000"/>
          </a:xfrm>
          <a:prstGeom prst="rect">
            <a:avLst/>
          </a:prstGeom>
        </p:spPr>
      </p:pic>
      <p:sp>
        <p:nvSpPr>
          <p:cNvPr id="7" name="Rectangle 6"/>
          <p:cNvSpPr/>
          <p:nvPr/>
        </p:nvSpPr>
        <p:spPr>
          <a:xfrm>
            <a:off x="6492240" y="0"/>
            <a:ext cx="5699455" cy="6858000"/>
          </a:xfrm>
          <a:prstGeom prst="rect">
            <a:avLst/>
          </a:prstGeom>
          <a:solidFill>
            <a:srgbClr val="1A1A1A">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0" y="0"/>
            <a:ext cx="256032" cy="6858000"/>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Nong_Modikwa_school_logo.jpg"/>
          <p:cNvPicPr>
            <a:picLocks noChangeAspect="1"/>
          </p:cNvPicPr>
          <p:nvPr/>
        </p:nvPicPr>
        <p:blipFill>
          <a:blip r:embed="rId4"/>
          <a:stretch>
            <a:fillRect/>
          </a:stretch>
        </p:blipFill>
        <p:spPr>
          <a:xfrm>
            <a:off x="822960" y="997527"/>
            <a:ext cx="1371600" cy="748145"/>
          </a:xfrm>
          <a:prstGeom prst="rect">
            <a:avLst/>
          </a:prstGeom>
        </p:spPr>
      </p:pic>
      <p:sp>
        <p:nvSpPr>
          <p:cNvPr id="10" name="TextBox 9"/>
          <p:cNvSpPr txBox="1"/>
          <p:nvPr/>
        </p:nvSpPr>
        <p:spPr>
          <a:xfrm>
            <a:off x="822960" y="2331720"/>
            <a:ext cx="7498079" cy="1737360"/>
          </a:xfrm>
          <a:prstGeom prst="rect">
            <a:avLst/>
          </a:prstGeom>
          <a:noFill/>
        </p:spPr>
        <p:txBody>
          <a:bodyPr wrap="square" anchor="t" lIns="0" rIns="0" tIns="0" bIns="0">
            <a:spAutoFit/>
          </a:bodyPr>
          <a:lstStyle/>
          <a:p>
            <a:pPr algn="l">
              <a:lnSpc>
                <a:spcPct val="100000"/>
              </a:lnSpc>
            </a:pPr>
            <a:r>
              <a:rPr sz="4400" b="1" i="0">
                <a:solidFill>
                  <a:srgbClr val="FFFFFF"/>
                </a:solidFill>
                <a:latin typeface="Calibri"/>
              </a:rPr>
              <a:t>Nong Modikwa</a:t>
            </a:r>
          </a:p>
          <a:p>
            <a:pPr algn="l">
              <a:lnSpc>
                <a:spcPct val="100000"/>
              </a:lnSpc>
            </a:pPr>
            <a:r>
              <a:rPr sz="4400" b="1" i="0">
                <a:solidFill>
                  <a:srgbClr val="FFFFFF"/>
                </a:solidFill>
                <a:latin typeface="Calibri"/>
              </a:rPr>
              <a:t>Primary School</a:t>
            </a:r>
          </a:p>
        </p:txBody>
      </p:sp>
      <p:sp>
        <p:nvSpPr>
          <p:cNvPr id="11" name="Rectangle 10"/>
          <p:cNvSpPr/>
          <p:nvPr/>
        </p:nvSpPr>
        <p:spPr>
          <a:xfrm>
            <a:off x="822960" y="4114800"/>
            <a:ext cx="2194560" cy="64008"/>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22960" y="4343400"/>
            <a:ext cx="7498079" cy="548640"/>
          </a:xfrm>
          <a:prstGeom prst="rect">
            <a:avLst/>
          </a:prstGeom>
          <a:noFill/>
        </p:spPr>
        <p:txBody>
          <a:bodyPr wrap="square" anchor="t" lIns="0" rIns="0" tIns="0" bIns="0">
            <a:spAutoFit/>
          </a:bodyPr>
          <a:lstStyle/>
          <a:p>
            <a:pPr algn="l">
              <a:lnSpc>
                <a:spcPct val="115000"/>
              </a:lnSpc>
            </a:pPr>
            <a:r>
              <a:rPr sz="2200" b="1" i="0">
                <a:solidFill>
                  <a:srgbClr val="F4C430"/>
                </a:solidFill>
                <a:latin typeface="Calibri"/>
              </a:rPr>
              <a:t>DIGITAL TRANSFORMATION PLATFORM</a:t>
            </a:r>
          </a:p>
        </p:txBody>
      </p:sp>
      <p:sp>
        <p:nvSpPr>
          <p:cNvPr id="13" name="TextBox 12"/>
          <p:cNvSpPr txBox="1"/>
          <p:nvPr/>
        </p:nvSpPr>
        <p:spPr>
          <a:xfrm>
            <a:off x="822960" y="4983480"/>
            <a:ext cx="7315200" cy="822960"/>
          </a:xfrm>
          <a:prstGeom prst="rect">
            <a:avLst/>
          </a:prstGeom>
          <a:noFill/>
        </p:spPr>
        <p:txBody>
          <a:bodyPr wrap="square" anchor="t" lIns="0" rIns="0" tIns="0" bIns="0">
            <a:spAutoFit/>
          </a:bodyPr>
          <a:lstStyle/>
          <a:p>
            <a:pPr algn="l">
              <a:lnSpc>
                <a:spcPct val="115000"/>
              </a:lnSpc>
            </a:pPr>
            <a:r>
              <a:rPr sz="1500" b="0" i="0">
                <a:solidFill>
                  <a:srgbClr val="FFFFFF"/>
                </a:solidFill>
                <a:latin typeface="Calibri"/>
              </a:rPr>
              <a:t>Building a Smart, Connected and Future-Ready Rural School</a:t>
            </a:r>
          </a:p>
        </p:txBody>
      </p:sp>
      <p:sp>
        <p:nvSpPr>
          <p:cNvPr id="14" name="TextBox 13"/>
          <p:cNvSpPr txBox="1"/>
          <p:nvPr/>
        </p:nvSpPr>
        <p:spPr>
          <a:xfrm>
            <a:off x="822960" y="5806440"/>
            <a:ext cx="7315200" cy="365760"/>
          </a:xfrm>
          <a:prstGeom prst="rect">
            <a:avLst/>
          </a:prstGeom>
          <a:noFill/>
        </p:spPr>
        <p:txBody>
          <a:bodyPr wrap="square" anchor="t" lIns="0" rIns="0" tIns="0" bIns="0">
            <a:spAutoFit/>
          </a:bodyPr>
          <a:lstStyle/>
          <a:p>
            <a:pPr algn="l">
              <a:lnSpc>
                <a:spcPct val="115000"/>
              </a:lnSpc>
            </a:pPr>
            <a:r>
              <a:rPr sz="1300" b="1" i="1">
                <a:solidFill>
                  <a:srgbClr val="F4C430"/>
                </a:solidFill>
                <a:latin typeface="Calibri"/>
              </a:rPr>
              <a:t>Motto:  Strive for Excellence</a:t>
            </a:r>
          </a:p>
        </p:txBody>
      </p:sp>
      <p:sp>
        <p:nvSpPr>
          <p:cNvPr id="15" name="TextBox 14"/>
          <p:cNvSpPr txBox="1"/>
          <p:nvPr/>
        </p:nvSpPr>
        <p:spPr>
          <a:xfrm>
            <a:off x="822960" y="6217920"/>
            <a:ext cx="7315200" cy="365760"/>
          </a:xfrm>
          <a:prstGeom prst="rect">
            <a:avLst/>
          </a:prstGeom>
          <a:noFill/>
        </p:spPr>
        <p:txBody>
          <a:bodyPr wrap="square" anchor="t" lIns="0" rIns="0" tIns="0" bIns="0">
            <a:spAutoFit/>
          </a:bodyPr>
          <a:lstStyle/>
          <a:p>
            <a:pPr algn="l">
              <a:lnSpc>
                <a:spcPct val="115000"/>
              </a:lnSpc>
            </a:pPr>
            <a:r>
              <a:rPr sz="1050" b="0" i="0">
                <a:solidFill>
                  <a:srgbClr val="FFFFFF"/>
                </a:solidFill>
                <a:latin typeface="Calibri"/>
              </a:rPr>
              <a:t>Hwibi Village · Ga-Matlala · Limpopo · EMIS 922250850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Our Digital Transformation Journey</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Why Nong Modikwa Primary School is building an integrated digital platform</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a:t>
            </a:r>
          </a:p>
        </p:txBody>
      </p:sp>
      <p:sp>
        <p:nvSpPr>
          <p:cNvPr id="10" name="TextBox 9"/>
          <p:cNvSpPr txBox="1"/>
          <p:nvPr/>
        </p:nvSpPr>
        <p:spPr>
          <a:xfrm>
            <a:off x="640080" y="1554480"/>
            <a:ext cx="6035040" cy="4754880"/>
          </a:xfrm>
          <a:prstGeom prst="rect">
            <a:avLst/>
          </a:prstGeom>
          <a:noFill/>
        </p:spPr>
        <p:txBody>
          <a:bodyPr wrap="square" lIns="0" rIns="0" tIns="0" bIns="0">
            <a:spAutoFit/>
          </a:bodyPr>
          <a:lstStyle/>
          <a:p>
            <a:pPr>
              <a:lnSpc>
                <a:spcPct val="110000"/>
              </a:lnSpc>
              <a:spcAft>
                <a:spcPts val="900"/>
              </a:spcAft>
            </a:pPr>
            <a:r>
              <a:rPr sz="1450" b="1">
                <a:solidFill>
                  <a:srgbClr val="F4C430"/>
                </a:solidFill>
                <a:latin typeface="Calibri"/>
              </a:rPr>
              <a:t>▪  </a:t>
            </a:r>
            <a:r>
              <a:rPr sz="1450">
                <a:solidFill>
                  <a:srgbClr val="1A1A1A"/>
                </a:solidFill>
                <a:latin typeface="Calibri"/>
              </a:rPr>
              <a:t>Digital transformation of a rural public primary school, driven from inside the school.</a:t>
            </a:r>
          </a:p>
          <a:p>
            <a:pPr>
              <a:lnSpc>
                <a:spcPct val="110000"/>
              </a:lnSpc>
              <a:spcAft>
                <a:spcPts val="900"/>
              </a:spcAft>
            </a:pPr>
            <a:r>
              <a:rPr sz="1450" b="1">
                <a:solidFill>
                  <a:srgbClr val="F4C430"/>
                </a:solidFill>
                <a:latin typeface="Calibri"/>
              </a:rPr>
              <a:t>▪  </a:t>
            </a:r>
            <a:r>
              <a:rPr sz="1450">
                <a:solidFill>
                  <a:srgbClr val="1A1A1A"/>
                </a:solidFill>
                <a:latin typeface="Calibri"/>
              </a:rPr>
              <a:t>Faster, clearer communication with parents, learners and the wider community.</a:t>
            </a:r>
          </a:p>
          <a:p>
            <a:pPr>
              <a:lnSpc>
                <a:spcPct val="110000"/>
              </a:lnSpc>
              <a:spcAft>
                <a:spcPts val="900"/>
              </a:spcAft>
            </a:pPr>
            <a:r>
              <a:rPr sz="1450" b="1">
                <a:solidFill>
                  <a:srgbClr val="F4C430"/>
                </a:solidFill>
                <a:latin typeface="Calibri"/>
              </a:rPr>
              <a:t>▪  </a:t>
            </a:r>
            <a:r>
              <a:rPr sz="1450">
                <a:solidFill>
                  <a:srgbClr val="1A1A1A"/>
                </a:solidFill>
                <a:latin typeface="Calibri"/>
              </a:rPr>
              <a:t>Support for learners through digital learning, AI assistance and reading resources.</a:t>
            </a:r>
          </a:p>
          <a:p>
            <a:pPr>
              <a:lnSpc>
                <a:spcPct val="110000"/>
              </a:lnSpc>
              <a:spcAft>
                <a:spcPts val="900"/>
              </a:spcAft>
            </a:pPr>
            <a:r>
              <a:rPr sz="1450" b="1">
                <a:solidFill>
                  <a:srgbClr val="F4C430"/>
                </a:solidFill>
                <a:latin typeface="Calibri"/>
              </a:rPr>
              <a:t>▪  </a:t>
            </a:r>
            <a:r>
              <a:rPr sz="1450">
                <a:solidFill>
                  <a:srgbClr val="1A1A1A"/>
                </a:solidFill>
                <a:latin typeface="Calibri"/>
              </a:rPr>
              <a:t>Support for educators with digital planning, assessment and teaching resources.</a:t>
            </a:r>
          </a:p>
          <a:p>
            <a:pPr>
              <a:lnSpc>
                <a:spcPct val="110000"/>
              </a:lnSpc>
              <a:spcAft>
                <a:spcPts val="900"/>
              </a:spcAft>
            </a:pPr>
            <a:r>
              <a:rPr sz="1450" b="1">
                <a:solidFill>
                  <a:srgbClr val="F4C430"/>
                </a:solidFill>
                <a:latin typeface="Calibri"/>
              </a:rPr>
              <a:t>▪  </a:t>
            </a:r>
            <a:r>
              <a:rPr sz="1450">
                <a:solidFill>
                  <a:srgbClr val="1A1A1A"/>
                </a:solidFill>
                <a:latin typeface="Calibri"/>
              </a:rPr>
              <a:t>Support for management with a single, secure administration dashboard.</a:t>
            </a:r>
          </a:p>
          <a:p>
            <a:pPr>
              <a:lnSpc>
                <a:spcPct val="110000"/>
              </a:lnSpc>
              <a:spcAft>
                <a:spcPts val="900"/>
              </a:spcAft>
            </a:pPr>
            <a:r>
              <a:rPr sz="1450" b="1">
                <a:solidFill>
                  <a:srgbClr val="F4C430"/>
                </a:solidFill>
                <a:latin typeface="Calibri"/>
              </a:rPr>
              <a:t>▪  </a:t>
            </a:r>
            <a:r>
              <a:rPr sz="1450">
                <a:solidFill>
                  <a:srgbClr val="1A1A1A"/>
                </a:solidFill>
                <a:latin typeface="Calibri"/>
              </a:rPr>
              <a:t>Better administration: records, LTSM, library, achievements and documents in one place.</a:t>
            </a:r>
          </a:p>
          <a:p>
            <a:pPr>
              <a:lnSpc>
                <a:spcPct val="110000"/>
              </a:lnSpc>
              <a:spcAft>
                <a:spcPts val="900"/>
              </a:spcAft>
            </a:pPr>
            <a:r>
              <a:rPr sz="1450" b="1">
                <a:solidFill>
                  <a:srgbClr val="F4C430"/>
                </a:solidFill>
                <a:latin typeface="Calibri"/>
              </a:rPr>
              <a:t>▪  </a:t>
            </a:r>
            <a:r>
              <a:rPr sz="1450">
                <a:solidFill>
                  <a:srgbClr val="1A1A1A"/>
                </a:solidFill>
                <a:latin typeface="Calibri"/>
              </a:rPr>
              <a:t>Connecting the school community, universities, partners and donors.</a:t>
            </a:r>
          </a:p>
          <a:p>
            <a:pPr>
              <a:lnSpc>
                <a:spcPct val="110000"/>
              </a:lnSpc>
              <a:spcAft>
                <a:spcPts val="900"/>
              </a:spcAft>
            </a:pPr>
            <a:r>
              <a:rPr sz="1450" b="1">
                <a:solidFill>
                  <a:srgbClr val="F4C430"/>
                </a:solidFill>
                <a:latin typeface="Calibri"/>
              </a:rPr>
              <a:t>▪  </a:t>
            </a:r>
            <a:r>
              <a:rPr sz="1450">
                <a:solidFill>
                  <a:srgbClr val="1A1A1A"/>
                </a:solidFill>
                <a:latin typeface="Calibri"/>
              </a:rPr>
              <a:t>Preparing learners for a changing, technology-driven world.</a:t>
            </a:r>
          </a:p>
        </p:txBody>
      </p:sp>
      <p:pic>
        <p:nvPicPr>
          <p:cNvPr id="11" name="Picture 10" descr="shot_home.png"/>
          <p:cNvPicPr>
            <a:picLocks noChangeAspect="1"/>
          </p:cNvPicPr>
          <p:nvPr/>
        </p:nvPicPr>
        <p:blipFill>
          <a:blip r:embed="rId4"/>
          <a:srcRect t="8974" b="8974"/>
          <a:stretch>
            <a:fillRect/>
          </a:stretch>
        </p:blipFill>
        <p:spPr>
          <a:xfrm>
            <a:off x="6949440" y="1554480"/>
            <a:ext cx="4754880" cy="2743200"/>
          </a:xfrm>
          <a:prstGeom prst="rect">
            <a:avLst/>
          </a:prstGeom>
        </p:spPr>
      </p:pic>
      <p:pic>
        <p:nvPicPr>
          <p:cNvPr id="12" name="Picture 11" descr="educators_1.jpg"/>
          <p:cNvPicPr>
            <a:picLocks noChangeAspect="1"/>
          </p:cNvPicPr>
          <p:nvPr/>
        </p:nvPicPr>
        <p:blipFill>
          <a:blip r:embed="rId5"/>
          <a:srcRect l="658" r="658"/>
          <a:stretch>
            <a:fillRect/>
          </a:stretch>
        </p:blipFill>
        <p:spPr>
          <a:xfrm>
            <a:off x="6949440" y="4480560"/>
            <a:ext cx="2286000" cy="1737360"/>
          </a:xfrm>
          <a:prstGeom prst="rect">
            <a:avLst/>
          </a:prstGeom>
        </p:spPr>
      </p:pic>
      <p:pic>
        <p:nvPicPr>
          <p:cNvPr id="13" name="Picture 12" descr="computer-lab3.jpg"/>
          <p:cNvPicPr>
            <a:picLocks noChangeAspect="1"/>
          </p:cNvPicPr>
          <p:nvPr/>
        </p:nvPicPr>
        <p:blipFill>
          <a:blip r:embed="rId6"/>
          <a:srcRect t="21500" b="21500"/>
          <a:stretch>
            <a:fillRect/>
          </a:stretch>
        </p:blipFill>
        <p:spPr>
          <a:xfrm>
            <a:off x="9418320" y="4480560"/>
            <a:ext cx="2286000" cy="173736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Why Digital Transformation Matters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challenge and the opportunity</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3</a:t>
            </a:r>
          </a:p>
        </p:txBody>
      </p:sp>
      <p:sp>
        <p:nvSpPr>
          <p:cNvPr id="10" name="Rounded Rectangle 9"/>
          <p:cNvSpPr/>
          <p:nvPr/>
        </p:nvSpPr>
        <p:spPr>
          <a:xfrm>
            <a:off x="640080" y="1508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3255264" cy="768096"/>
          </a:xfrm>
          <a:prstGeom prst="rect">
            <a:avLst/>
          </a:prstGeom>
          <a:noFill/>
        </p:spPr>
        <p:txBody>
          <a:bodyPr wrap="square" anchor="ctr" lIns="0" rIns="0" tIns="0" bIns="0">
            <a:spAutoFit/>
          </a:bodyPr>
          <a:lstStyle/>
          <a:p>
            <a:pPr algn="ctr"/>
            <a:r>
              <a:rPr sz="1300" b="1">
                <a:solidFill>
                  <a:srgbClr val="1A1A1A"/>
                </a:solidFill>
                <a:latin typeface="Calibri"/>
              </a:rPr>
              <a:t>Digital inequality</a:t>
            </a:r>
          </a:p>
          <a:p>
            <a:pPr algn="ctr">
              <a:spcBef>
                <a:spcPts val="300"/>
              </a:spcBef>
            </a:pPr>
            <a:r>
              <a:rPr sz="1000">
                <a:solidFill>
                  <a:srgbClr val="5A5A5A"/>
                </a:solidFill>
                <a:latin typeface="Calibri"/>
              </a:rPr>
              <a:t>Rural learners have fewer digital opportunities</a:t>
            </a:r>
          </a:p>
        </p:txBody>
      </p:sp>
      <p:sp>
        <p:nvSpPr>
          <p:cNvPr id="12" name="Rounded Rectangle 11"/>
          <p:cNvSpPr/>
          <p:nvPr/>
        </p:nvSpPr>
        <p:spPr>
          <a:xfrm>
            <a:off x="4343400" y="1508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53128" y="1581912"/>
            <a:ext cx="3255264" cy="768096"/>
          </a:xfrm>
          <a:prstGeom prst="rect">
            <a:avLst/>
          </a:prstGeom>
          <a:noFill/>
        </p:spPr>
        <p:txBody>
          <a:bodyPr wrap="square" anchor="ctr" lIns="0" rIns="0" tIns="0" bIns="0">
            <a:spAutoFit/>
          </a:bodyPr>
          <a:lstStyle/>
          <a:p>
            <a:pPr algn="ctr"/>
            <a:r>
              <a:rPr sz="1300" b="1">
                <a:solidFill>
                  <a:srgbClr val="1A1A1A"/>
                </a:solidFill>
                <a:latin typeface="Calibri"/>
              </a:rPr>
              <a:t>Rural access challenges</a:t>
            </a:r>
          </a:p>
          <a:p>
            <a:pPr algn="ctr">
              <a:spcBef>
                <a:spcPts val="300"/>
              </a:spcBef>
            </a:pPr>
            <a:r>
              <a:rPr sz="1000">
                <a:solidFill>
                  <a:srgbClr val="5A5A5A"/>
                </a:solidFill>
                <a:latin typeface="Calibri"/>
              </a:rPr>
              <a:t>Distance, connectivity and resources</a:t>
            </a:r>
          </a:p>
        </p:txBody>
      </p:sp>
      <p:sp>
        <p:nvSpPr>
          <p:cNvPr id="14" name="Rounded Rectangle 13"/>
          <p:cNvSpPr/>
          <p:nvPr/>
        </p:nvSpPr>
        <p:spPr>
          <a:xfrm>
            <a:off x="8046720" y="1508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156448" y="1581912"/>
            <a:ext cx="3255264" cy="768096"/>
          </a:xfrm>
          <a:prstGeom prst="rect">
            <a:avLst/>
          </a:prstGeom>
          <a:noFill/>
        </p:spPr>
        <p:txBody>
          <a:bodyPr wrap="square" anchor="ctr" lIns="0" rIns="0" tIns="0" bIns="0">
            <a:spAutoFit/>
          </a:bodyPr>
          <a:lstStyle/>
          <a:p>
            <a:pPr algn="ctr"/>
            <a:r>
              <a:rPr sz="1300" b="1">
                <a:solidFill>
                  <a:srgbClr val="1A1A1A"/>
                </a:solidFill>
                <a:latin typeface="Calibri"/>
              </a:rPr>
              <a:t>Limited access to technology</a:t>
            </a:r>
          </a:p>
          <a:p>
            <a:pPr algn="ctr">
              <a:spcBef>
                <a:spcPts val="300"/>
              </a:spcBef>
            </a:pPr>
            <a:r>
              <a:rPr sz="1000">
                <a:solidFill>
                  <a:srgbClr val="5A5A5A"/>
                </a:solidFill>
                <a:latin typeface="Calibri"/>
              </a:rPr>
              <a:t>Devices and laboratories are scarce</a:t>
            </a:r>
          </a:p>
        </p:txBody>
      </p:sp>
      <p:sp>
        <p:nvSpPr>
          <p:cNvPr id="16" name="Rounded Rectangle 15"/>
          <p:cNvSpPr/>
          <p:nvPr/>
        </p:nvSpPr>
        <p:spPr>
          <a:xfrm>
            <a:off x="640080" y="2651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724912"/>
            <a:ext cx="3255264" cy="768096"/>
          </a:xfrm>
          <a:prstGeom prst="rect">
            <a:avLst/>
          </a:prstGeom>
          <a:noFill/>
        </p:spPr>
        <p:txBody>
          <a:bodyPr wrap="square" anchor="ctr" lIns="0" rIns="0" tIns="0" bIns="0">
            <a:spAutoFit/>
          </a:bodyPr>
          <a:lstStyle/>
          <a:p>
            <a:pPr algn="ctr"/>
            <a:r>
              <a:rPr sz="1300" b="1">
                <a:solidFill>
                  <a:srgbClr val="1A1A1A"/>
                </a:solidFill>
                <a:latin typeface="Calibri"/>
              </a:rPr>
              <a:t>Need for digital literacy</a:t>
            </a:r>
          </a:p>
          <a:p>
            <a:pPr algn="ctr">
              <a:spcBef>
                <a:spcPts val="300"/>
              </a:spcBef>
            </a:pPr>
            <a:r>
              <a:rPr sz="1000">
                <a:solidFill>
                  <a:srgbClr val="5A5A5A"/>
                </a:solidFill>
                <a:latin typeface="Calibri"/>
              </a:rPr>
              <a:t>A basic skill for every learner today</a:t>
            </a:r>
          </a:p>
        </p:txBody>
      </p:sp>
      <p:sp>
        <p:nvSpPr>
          <p:cNvPr id="18" name="Rounded Rectangle 17"/>
          <p:cNvSpPr/>
          <p:nvPr/>
        </p:nvSpPr>
        <p:spPr>
          <a:xfrm>
            <a:off x="4343400" y="2651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53128" y="2724912"/>
            <a:ext cx="3255264" cy="768096"/>
          </a:xfrm>
          <a:prstGeom prst="rect">
            <a:avLst/>
          </a:prstGeom>
          <a:noFill/>
        </p:spPr>
        <p:txBody>
          <a:bodyPr wrap="square" anchor="ctr" lIns="0" rIns="0" tIns="0" bIns="0">
            <a:spAutoFit/>
          </a:bodyPr>
          <a:lstStyle/>
          <a:p>
            <a:pPr algn="ctr"/>
            <a:r>
              <a:rPr sz="1300" b="1">
                <a:solidFill>
                  <a:srgbClr val="1A1A1A"/>
                </a:solidFill>
                <a:latin typeface="Calibri"/>
              </a:rPr>
              <a:t>Artificial Intelligence</a:t>
            </a:r>
          </a:p>
          <a:p>
            <a:pPr algn="ctr">
              <a:spcBef>
                <a:spcPts val="300"/>
              </a:spcBef>
            </a:pPr>
            <a:r>
              <a:rPr sz="1000">
                <a:solidFill>
                  <a:srgbClr val="5A5A5A"/>
                </a:solidFill>
                <a:latin typeface="Calibri"/>
              </a:rPr>
              <a:t>Already shaping learning and work</a:t>
            </a:r>
          </a:p>
        </p:txBody>
      </p:sp>
      <p:sp>
        <p:nvSpPr>
          <p:cNvPr id="20" name="Rounded Rectangle 19"/>
          <p:cNvSpPr/>
          <p:nvPr/>
        </p:nvSpPr>
        <p:spPr>
          <a:xfrm>
            <a:off x="8046720" y="2651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56448" y="2724912"/>
            <a:ext cx="3255264" cy="768096"/>
          </a:xfrm>
          <a:prstGeom prst="rect">
            <a:avLst/>
          </a:prstGeom>
          <a:noFill/>
        </p:spPr>
        <p:txBody>
          <a:bodyPr wrap="square" anchor="ctr" lIns="0" rIns="0" tIns="0" bIns="0">
            <a:spAutoFit/>
          </a:bodyPr>
          <a:lstStyle/>
          <a:p>
            <a:pPr algn="ctr"/>
            <a:r>
              <a:rPr sz="1300" b="1">
                <a:solidFill>
                  <a:srgbClr val="1A1A1A"/>
                </a:solidFill>
                <a:latin typeface="Calibri"/>
              </a:rPr>
              <a:t>Coding and robotics</a:t>
            </a:r>
          </a:p>
          <a:p>
            <a:pPr algn="ctr">
              <a:spcBef>
                <a:spcPts val="300"/>
              </a:spcBef>
            </a:pPr>
            <a:r>
              <a:rPr sz="1000">
                <a:solidFill>
                  <a:srgbClr val="5A5A5A"/>
                </a:solidFill>
                <a:latin typeface="Calibri"/>
              </a:rPr>
              <a:t>New curriculum, new skills</a:t>
            </a:r>
          </a:p>
        </p:txBody>
      </p:sp>
      <p:sp>
        <p:nvSpPr>
          <p:cNvPr id="22" name="Rounded Rectangle 21"/>
          <p:cNvSpPr/>
          <p:nvPr/>
        </p:nvSpPr>
        <p:spPr>
          <a:xfrm>
            <a:off x="640080" y="3794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867912"/>
            <a:ext cx="3255264" cy="768096"/>
          </a:xfrm>
          <a:prstGeom prst="rect">
            <a:avLst/>
          </a:prstGeom>
          <a:noFill/>
        </p:spPr>
        <p:txBody>
          <a:bodyPr wrap="square" anchor="ctr" lIns="0" rIns="0" tIns="0" bIns="0">
            <a:spAutoFit/>
          </a:bodyPr>
          <a:lstStyle/>
          <a:p>
            <a:pPr algn="ctr"/>
            <a:r>
              <a:rPr sz="1300" b="1">
                <a:solidFill>
                  <a:srgbClr val="1A1A1A"/>
                </a:solidFill>
                <a:latin typeface="Calibri"/>
              </a:rPr>
              <a:t>School communication</a:t>
            </a:r>
          </a:p>
          <a:p>
            <a:pPr algn="ctr">
              <a:spcBef>
                <a:spcPts val="300"/>
              </a:spcBef>
            </a:pPr>
            <a:r>
              <a:rPr sz="1000">
                <a:solidFill>
                  <a:srgbClr val="5A5A5A"/>
                </a:solidFill>
                <a:latin typeface="Calibri"/>
              </a:rPr>
              <a:t>Information must reach parents quickly</a:t>
            </a:r>
          </a:p>
        </p:txBody>
      </p:sp>
      <p:sp>
        <p:nvSpPr>
          <p:cNvPr id="24" name="Rounded Rectangle 23"/>
          <p:cNvSpPr/>
          <p:nvPr/>
        </p:nvSpPr>
        <p:spPr>
          <a:xfrm>
            <a:off x="4343400" y="3794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453128" y="3867912"/>
            <a:ext cx="3255264" cy="768096"/>
          </a:xfrm>
          <a:prstGeom prst="rect">
            <a:avLst/>
          </a:prstGeom>
          <a:noFill/>
        </p:spPr>
        <p:txBody>
          <a:bodyPr wrap="square" anchor="ctr" lIns="0" rIns="0" tIns="0" bIns="0">
            <a:spAutoFit/>
          </a:bodyPr>
          <a:lstStyle/>
          <a:p>
            <a:pPr algn="ctr"/>
            <a:r>
              <a:rPr sz="1300" b="1">
                <a:solidFill>
                  <a:srgbClr val="1A1A1A"/>
                </a:solidFill>
                <a:latin typeface="Calibri"/>
              </a:rPr>
              <a:t>School administration</a:t>
            </a:r>
          </a:p>
          <a:p>
            <a:pPr algn="ctr">
              <a:spcBef>
                <a:spcPts val="300"/>
              </a:spcBef>
            </a:pPr>
            <a:r>
              <a:rPr sz="1000">
                <a:solidFill>
                  <a:srgbClr val="5A5A5A"/>
                </a:solidFill>
                <a:latin typeface="Calibri"/>
              </a:rPr>
              <a:t>Accurate records and accountability</a:t>
            </a:r>
          </a:p>
        </p:txBody>
      </p:sp>
      <p:sp>
        <p:nvSpPr>
          <p:cNvPr id="26" name="Rounded Rectangle 25"/>
          <p:cNvSpPr/>
          <p:nvPr/>
        </p:nvSpPr>
        <p:spPr>
          <a:xfrm>
            <a:off x="8046720" y="3794760"/>
            <a:ext cx="3474720" cy="9144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156448" y="3867912"/>
            <a:ext cx="3255264" cy="768096"/>
          </a:xfrm>
          <a:prstGeom prst="rect">
            <a:avLst/>
          </a:prstGeom>
          <a:noFill/>
        </p:spPr>
        <p:txBody>
          <a:bodyPr wrap="square" anchor="ctr" lIns="0" rIns="0" tIns="0" bIns="0">
            <a:spAutoFit/>
          </a:bodyPr>
          <a:lstStyle/>
          <a:p>
            <a:pPr algn="ctr"/>
            <a:r>
              <a:rPr sz="1300" b="1">
                <a:solidFill>
                  <a:srgbClr val="1A1A1A"/>
                </a:solidFill>
                <a:latin typeface="Calibri"/>
              </a:rPr>
              <a:t>Future opportunities</a:t>
            </a:r>
          </a:p>
          <a:p>
            <a:pPr algn="ctr">
              <a:spcBef>
                <a:spcPts val="300"/>
              </a:spcBef>
            </a:pPr>
            <a:r>
              <a:rPr sz="1000">
                <a:solidFill>
                  <a:srgbClr val="5A5A5A"/>
                </a:solidFill>
                <a:latin typeface="Calibri"/>
              </a:rPr>
              <a:t>Skills that open doors beyond the village</a:t>
            </a:r>
          </a:p>
        </p:txBody>
      </p:sp>
      <p:sp>
        <p:nvSpPr>
          <p:cNvPr id="28" name="Rounded Rectangle 27"/>
          <p:cNvSpPr/>
          <p:nvPr/>
        </p:nvSpPr>
        <p:spPr>
          <a:xfrm>
            <a:off x="640080" y="4983480"/>
            <a:ext cx="10881360" cy="123444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1005840" y="5166360"/>
            <a:ext cx="10149840" cy="914400"/>
          </a:xfrm>
          <a:prstGeom prst="rect">
            <a:avLst/>
          </a:prstGeom>
          <a:noFill/>
        </p:spPr>
        <p:txBody>
          <a:bodyPr wrap="square" anchor="t" lIns="0" rIns="0" tIns="0" bIns="0">
            <a:spAutoFit/>
          </a:bodyPr>
          <a:lstStyle/>
          <a:p>
            <a:pPr algn="ctr">
              <a:lnSpc>
                <a:spcPct val="130000"/>
              </a:lnSpc>
            </a:pPr>
            <a:r>
              <a:rPr sz="1600" b="1" i="0">
                <a:solidFill>
                  <a:srgbClr val="FFFFFF"/>
                </a:solidFill>
                <a:latin typeface="Calibri"/>
              </a:rPr>
              <a:t>Digital transformation is not only about computers.</a:t>
            </a:r>
          </a:p>
          <a:p>
            <a:pPr algn="ctr">
              <a:lnSpc>
                <a:spcPct val="130000"/>
              </a:lnSpc>
            </a:pPr>
            <a:r>
              <a:rPr sz="1600" b="1" i="0">
                <a:solidFill>
                  <a:srgbClr val="FFFFFF"/>
                </a:solidFill>
                <a:latin typeface="Calibri"/>
              </a:rPr>
              <a:t>It is about creating access, opportunity, knowledge and a better future.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Supporting South Africa's Digital Education Vision</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National policy alignment</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4</a:t>
            </a:r>
          </a:p>
        </p:txBody>
      </p:sp>
      <p:sp>
        <p:nvSpPr>
          <p:cNvPr id="10" name="Rounded Rectangle 9"/>
          <p:cNvSpPr/>
          <p:nvPr/>
        </p:nvSpPr>
        <p:spPr>
          <a:xfrm>
            <a:off x="640080" y="1463040"/>
            <a:ext cx="6766560" cy="29260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40080" y="1463040"/>
            <a:ext cx="109728" cy="2926080"/>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960120" y="1691640"/>
            <a:ext cx="6217920" cy="2194560"/>
          </a:xfrm>
          <a:prstGeom prst="rect">
            <a:avLst/>
          </a:prstGeom>
          <a:noFill/>
        </p:spPr>
        <p:txBody>
          <a:bodyPr wrap="square" anchor="t" lIns="0" rIns="0" tIns="0" bIns="0">
            <a:spAutoFit/>
          </a:bodyPr>
          <a:lstStyle/>
          <a:p>
            <a:pPr algn="l">
              <a:lnSpc>
                <a:spcPct val="125000"/>
              </a:lnSpc>
            </a:pPr>
            <a:r>
              <a:rPr sz="1400" b="0" i="1">
                <a:solidFill>
                  <a:srgbClr val="1A1A1A"/>
                </a:solidFill>
                <a:latin typeface="Calibri"/>
              </a:rPr>
              <a:t>“Every South African manager, teacher and learner in the General and Further Education and Training bands will be ICT capable, that is, use ICTs confidently and creatively to help develop the skills and knowledge they need as lifelong learners, to achieve personal goals, and to be full participants in the global community.”</a:t>
            </a:r>
          </a:p>
        </p:txBody>
      </p:sp>
      <p:sp>
        <p:nvSpPr>
          <p:cNvPr id="13" name="TextBox 12"/>
          <p:cNvSpPr txBox="1"/>
          <p:nvPr/>
        </p:nvSpPr>
        <p:spPr>
          <a:xfrm>
            <a:off x="960120" y="3931920"/>
            <a:ext cx="6217920" cy="365760"/>
          </a:xfrm>
          <a:prstGeom prst="rect">
            <a:avLst/>
          </a:prstGeom>
          <a:noFill/>
        </p:spPr>
        <p:txBody>
          <a:bodyPr wrap="square" anchor="t" lIns="0" rIns="0" tIns="0" bIns="0">
            <a:spAutoFit/>
          </a:bodyPr>
          <a:lstStyle/>
          <a:p>
            <a:pPr algn="l">
              <a:lnSpc>
                <a:spcPct val="115000"/>
              </a:lnSpc>
            </a:pPr>
            <a:r>
              <a:rPr sz="1100" b="1" i="0">
                <a:solidFill>
                  <a:srgbClr val="B88E10"/>
                </a:solidFill>
                <a:latin typeface="Calibri"/>
              </a:rPr>
              <a:t>Department of Education, White Paper 7 on e-Education (2004)</a:t>
            </a:r>
          </a:p>
        </p:txBody>
      </p:sp>
      <p:sp>
        <p:nvSpPr>
          <p:cNvPr id="14" name="TextBox 13"/>
          <p:cNvSpPr txBox="1"/>
          <p:nvPr/>
        </p:nvSpPr>
        <p:spPr>
          <a:xfrm>
            <a:off x="640080" y="4572000"/>
            <a:ext cx="6766560" cy="320040"/>
          </a:xfrm>
          <a:prstGeom prst="rect">
            <a:avLst/>
          </a:prstGeom>
          <a:noFill/>
        </p:spPr>
        <p:txBody>
          <a:bodyPr wrap="square" anchor="t" lIns="0" rIns="0" tIns="0" bIns="0">
            <a:spAutoFit/>
          </a:bodyPr>
          <a:lstStyle/>
          <a:p>
            <a:pPr algn="l">
              <a:lnSpc>
                <a:spcPct val="115000"/>
              </a:lnSpc>
            </a:pPr>
            <a:r>
              <a:rPr sz="1200" b="1" i="0">
                <a:solidFill>
                  <a:srgbClr val="1A1A1A"/>
                </a:solidFill>
                <a:latin typeface="Calibri"/>
              </a:rPr>
              <a:t>ICT SUPPORTS:</a:t>
            </a:r>
          </a:p>
        </p:txBody>
      </p:sp>
      <p:sp>
        <p:nvSpPr>
          <p:cNvPr id="15" name="Rounded Rectangle 14"/>
          <p:cNvSpPr/>
          <p:nvPr/>
        </p:nvSpPr>
        <p:spPr>
          <a:xfrm>
            <a:off x="640080" y="493776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49808" y="5010912"/>
            <a:ext cx="1883664" cy="143255"/>
          </a:xfrm>
          <a:prstGeom prst="rect">
            <a:avLst/>
          </a:prstGeom>
          <a:noFill/>
        </p:spPr>
        <p:txBody>
          <a:bodyPr wrap="square" anchor="ctr" lIns="0" rIns="0" tIns="0" bIns="0">
            <a:spAutoFit/>
          </a:bodyPr>
          <a:lstStyle/>
          <a:p>
            <a:pPr algn="ctr"/>
            <a:r>
              <a:rPr sz="1050" b="1">
                <a:solidFill>
                  <a:srgbClr val="1A1A1A"/>
                </a:solidFill>
                <a:latin typeface="Calibri"/>
              </a:rPr>
              <a:t>Teaching and learning</a:t>
            </a:r>
          </a:p>
        </p:txBody>
      </p:sp>
      <p:sp>
        <p:nvSpPr>
          <p:cNvPr id="17" name="Rounded Rectangle 16"/>
          <p:cNvSpPr/>
          <p:nvPr/>
        </p:nvSpPr>
        <p:spPr>
          <a:xfrm>
            <a:off x="2971800" y="493776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3081528" y="5010912"/>
            <a:ext cx="1883664" cy="143255"/>
          </a:xfrm>
          <a:prstGeom prst="rect">
            <a:avLst/>
          </a:prstGeom>
          <a:noFill/>
        </p:spPr>
        <p:txBody>
          <a:bodyPr wrap="square" anchor="ctr" lIns="0" rIns="0" tIns="0" bIns="0">
            <a:spAutoFit/>
          </a:bodyPr>
          <a:lstStyle/>
          <a:p>
            <a:pPr algn="ctr"/>
            <a:r>
              <a:rPr sz="1050" b="1">
                <a:solidFill>
                  <a:srgbClr val="1A1A1A"/>
                </a:solidFill>
                <a:latin typeface="Calibri"/>
              </a:rPr>
              <a:t>Digital skills</a:t>
            </a:r>
          </a:p>
        </p:txBody>
      </p:sp>
      <p:sp>
        <p:nvSpPr>
          <p:cNvPr id="19" name="Rounded Rectangle 18"/>
          <p:cNvSpPr/>
          <p:nvPr/>
        </p:nvSpPr>
        <p:spPr>
          <a:xfrm>
            <a:off x="5303520" y="493776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413248" y="5010912"/>
            <a:ext cx="1883664" cy="143255"/>
          </a:xfrm>
          <a:prstGeom prst="rect">
            <a:avLst/>
          </a:prstGeom>
          <a:noFill/>
        </p:spPr>
        <p:txBody>
          <a:bodyPr wrap="square" anchor="ctr" lIns="0" rIns="0" tIns="0" bIns="0">
            <a:spAutoFit/>
          </a:bodyPr>
          <a:lstStyle/>
          <a:p>
            <a:pPr algn="ctr"/>
            <a:r>
              <a:rPr sz="1050" b="1">
                <a:solidFill>
                  <a:srgbClr val="1A1A1A"/>
                </a:solidFill>
                <a:latin typeface="Calibri"/>
              </a:rPr>
              <a:t>School management</a:t>
            </a:r>
          </a:p>
        </p:txBody>
      </p:sp>
      <p:sp>
        <p:nvSpPr>
          <p:cNvPr id="21" name="Rounded Rectangle 20"/>
          <p:cNvSpPr/>
          <p:nvPr/>
        </p:nvSpPr>
        <p:spPr>
          <a:xfrm>
            <a:off x="640080" y="545592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5529072"/>
            <a:ext cx="1883664" cy="143255"/>
          </a:xfrm>
          <a:prstGeom prst="rect">
            <a:avLst/>
          </a:prstGeom>
          <a:noFill/>
        </p:spPr>
        <p:txBody>
          <a:bodyPr wrap="square" anchor="ctr" lIns="0" rIns="0" tIns="0" bIns="0">
            <a:spAutoFit/>
          </a:bodyPr>
          <a:lstStyle/>
          <a:p>
            <a:pPr algn="ctr"/>
            <a:r>
              <a:rPr sz="1050" b="1">
                <a:solidFill>
                  <a:srgbClr val="1A1A1A"/>
                </a:solidFill>
                <a:latin typeface="Calibri"/>
              </a:rPr>
              <a:t>Administration</a:t>
            </a:r>
          </a:p>
        </p:txBody>
      </p:sp>
      <p:sp>
        <p:nvSpPr>
          <p:cNvPr id="23" name="Rounded Rectangle 22"/>
          <p:cNvSpPr/>
          <p:nvPr/>
        </p:nvSpPr>
        <p:spPr>
          <a:xfrm>
            <a:off x="2971800" y="545592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081528" y="5529072"/>
            <a:ext cx="1883664" cy="143255"/>
          </a:xfrm>
          <a:prstGeom prst="rect">
            <a:avLst/>
          </a:prstGeom>
          <a:noFill/>
        </p:spPr>
        <p:txBody>
          <a:bodyPr wrap="square" anchor="ctr" lIns="0" rIns="0" tIns="0" bIns="0">
            <a:spAutoFit/>
          </a:bodyPr>
          <a:lstStyle/>
          <a:p>
            <a:pPr algn="ctr"/>
            <a:r>
              <a:rPr sz="1050" b="1">
                <a:solidFill>
                  <a:srgbClr val="1A1A1A"/>
                </a:solidFill>
                <a:latin typeface="Calibri"/>
              </a:rPr>
              <a:t>Curriculum integration</a:t>
            </a:r>
          </a:p>
        </p:txBody>
      </p:sp>
      <p:sp>
        <p:nvSpPr>
          <p:cNvPr id="25" name="Rounded Rectangle 24"/>
          <p:cNvSpPr/>
          <p:nvPr/>
        </p:nvSpPr>
        <p:spPr>
          <a:xfrm>
            <a:off x="5303520" y="545592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13248" y="5529072"/>
            <a:ext cx="1883664" cy="143255"/>
          </a:xfrm>
          <a:prstGeom prst="rect">
            <a:avLst/>
          </a:prstGeom>
          <a:noFill/>
        </p:spPr>
        <p:txBody>
          <a:bodyPr wrap="square" anchor="ctr" lIns="0" rIns="0" tIns="0" bIns="0">
            <a:spAutoFit/>
          </a:bodyPr>
          <a:lstStyle/>
          <a:p>
            <a:pPr algn="ctr"/>
            <a:r>
              <a:rPr sz="1050" b="1">
                <a:solidFill>
                  <a:srgbClr val="1A1A1A"/>
                </a:solidFill>
                <a:latin typeface="Calibri"/>
              </a:rPr>
              <a:t>Communication</a:t>
            </a:r>
          </a:p>
        </p:txBody>
      </p:sp>
      <p:sp>
        <p:nvSpPr>
          <p:cNvPr id="27" name="Rounded Rectangle 26"/>
          <p:cNvSpPr/>
          <p:nvPr/>
        </p:nvSpPr>
        <p:spPr>
          <a:xfrm>
            <a:off x="640080" y="597408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6047232"/>
            <a:ext cx="1883664" cy="143255"/>
          </a:xfrm>
          <a:prstGeom prst="rect">
            <a:avLst/>
          </a:prstGeom>
          <a:noFill/>
        </p:spPr>
        <p:txBody>
          <a:bodyPr wrap="square" anchor="ctr" lIns="0" rIns="0" tIns="0" bIns="0">
            <a:spAutoFit/>
          </a:bodyPr>
          <a:lstStyle/>
          <a:p>
            <a:pPr algn="ctr"/>
            <a:r>
              <a:rPr sz="1050" b="1">
                <a:solidFill>
                  <a:srgbClr val="1A1A1A"/>
                </a:solidFill>
                <a:latin typeface="Calibri"/>
              </a:rPr>
              <a:t>Collaboration</a:t>
            </a:r>
          </a:p>
        </p:txBody>
      </p:sp>
      <p:sp>
        <p:nvSpPr>
          <p:cNvPr id="29" name="Rounded Rectangle 28"/>
          <p:cNvSpPr/>
          <p:nvPr/>
        </p:nvSpPr>
        <p:spPr>
          <a:xfrm>
            <a:off x="2971800" y="597408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081528" y="6047232"/>
            <a:ext cx="1883664" cy="143255"/>
          </a:xfrm>
          <a:prstGeom prst="rect">
            <a:avLst/>
          </a:prstGeom>
          <a:noFill/>
        </p:spPr>
        <p:txBody>
          <a:bodyPr wrap="square" anchor="ctr" lIns="0" rIns="0" tIns="0" bIns="0">
            <a:spAutoFit/>
          </a:bodyPr>
          <a:lstStyle/>
          <a:p>
            <a:pPr algn="ctr"/>
            <a:r>
              <a:rPr sz="1050" b="1">
                <a:solidFill>
                  <a:srgbClr val="1A1A1A"/>
                </a:solidFill>
                <a:latin typeface="Calibri"/>
              </a:rPr>
              <a:t>Creativity</a:t>
            </a:r>
          </a:p>
        </p:txBody>
      </p:sp>
      <p:sp>
        <p:nvSpPr>
          <p:cNvPr id="31" name="Rounded Rectangle 30"/>
          <p:cNvSpPr/>
          <p:nvPr/>
        </p:nvSpPr>
        <p:spPr>
          <a:xfrm>
            <a:off x="5303520" y="5974080"/>
            <a:ext cx="2103120" cy="289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13248" y="6047232"/>
            <a:ext cx="1883664" cy="143255"/>
          </a:xfrm>
          <a:prstGeom prst="rect">
            <a:avLst/>
          </a:prstGeom>
          <a:noFill/>
        </p:spPr>
        <p:txBody>
          <a:bodyPr wrap="square" anchor="ctr" lIns="0" rIns="0" tIns="0" bIns="0">
            <a:spAutoFit/>
          </a:bodyPr>
          <a:lstStyle/>
          <a:p>
            <a:pPr algn="ctr"/>
            <a:r>
              <a:rPr sz="1050" b="1">
                <a:solidFill>
                  <a:srgbClr val="1A1A1A"/>
                </a:solidFill>
                <a:latin typeface="Calibri"/>
              </a:rPr>
              <a:t>Problem-solving</a:t>
            </a:r>
          </a:p>
        </p:txBody>
      </p:sp>
      <p:pic>
        <p:nvPicPr>
          <p:cNvPr id="33" name="Picture 32" descr="shot_rdb.png"/>
          <p:cNvPicPr>
            <a:picLocks noChangeAspect="1"/>
          </p:cNvPicPr>
          <p:nvPr/>
        </p:nvPicPr>
        <p:blipFill>
          <a:blip r:embed="rId4"/>
          <a:srcRect t="4348" b="4348"/>
          <a:stretch>
            <a:fillRect/>
          </a:stretch>
        </p:blipFill>
        <p:spPr>
          <a:xfrm>
            <a:off x="7818120" y="1463040"/>
            <a:ext cx="3703320" cy="2377440"/>
          </a:xfrm>
          <a:prstGeom prst="rect">
            <a:avLst/>
          </a:prstGeom>
        </p:spPr>
      </p:pic>
      <p:pic>
        <p:nvPicPr>
          <p:cNvPr id="34" name="Picture 33" descr="library_1.jpg"/>
          <p:cNvPicPr>
            <a:picLocks noChangeAspect="1"/>
          </p:cNvPicPr>
          <p:nvPr/>
        </p:nvPicPr>
        <p:blipFill>
          <a:blip r:embed="rId5"/>
          <a:srcRect t="8848" b="8848"/>
          <a:stretch>
            <a:fillRect/>
          </a:stretch>
        </p:blipFill>
        <p:spPr>
          <a:xfrm>
            <a:off x="7818120" y="3977639"/>
            <a:ext cx="3703320" cy="2286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From National Vision to Rural School Innovation</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Turning policy into practice at Nong Modikwa</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5</a:t>
            </a:r>
          </a:p>
        </p:txBody>
      </p:sp>
      <p:sp>
        <p:nvSpPr>
          <p:cNvPr id="10" name="Rounded Rectangle 9"/>
          <p:cNvSpPr/>
          <p:nvPr/>
        </p:nvSpPr>
        <p:spPr>
          <a:xfrm>
            <a:off x="2615184" y="1417320"/>
            <a:ext cx="694944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2724912" y="1490472"/>
            <a:ext cx="6729983" cy="380129"/>
          </a:xfrm>
          <a:prstGeom prst="rect">
            <a:avLst/>
          </a:prstGeom>
          <a:noFill/>
        </p:spPr>
        <p:txBody>
          <a:bodyPr wrap="square" anchor="ctr" lIns="0" rIns="0" tIns="0" bIns="0">
            <a:spAutoFit/>
          </a:bodyPr>
          <a:lstStyle/>
          <a:p>
            <a:pPr algn="ctr"/>
            <a:r>
              <a:rPr sz="1400" b="1">
                <a:solidFill>
                  <a:srgbClr val="1A1A1A"/>
                </a:solidFill>
                <a:latin typeface="Calibri"/>
              </a:rPr>
              <a:t>South African Digital Education Vision</a:t>
            </a:r>
          </a:p>
        </p:txBody>
      </p:sp>
      <p:sp>
        <p:nvSpPr>
          <p:cNvPr id="12" name="Down Arrow 11"/>
          <p:cNvSpPr/>
          <p:nvPr/>
        </p:nvSpPr>
        <p:spPr>
          <a:xfrm>
            <a:off x="5989320" y="195289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615184" y="2144921"/>
            <a:ext cx="694944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724912" y="2218073"/>
            <a:ext cx="6729983" cy="380129"/>
          </a:xfrm>
          <a:prstGeom prst="rect">
            <a:avLst/>
          </a:prstGeom>
          <a:noFill/>
        </p:spPr>
        <p:txBody>
          <a:bodyPr wrap="square" anchor="ctr" lIns="0" rIns="0" tIns="0" bIns="0">
            <a:spAutoFit/>
          </a:bodyPr>
          <a:lstStyle/>
          <a:p>
            <a:pPr algn="ctr"/>
            <a:r>
              <a:rPr sz="1400" b="1">
                <a:solidFill>
                  <a:srgbClr val="1A1A1A"/>
                </a:solidFill>
                <a:latin typeface="Calibri"/>
              </a:rPr>
              <a:t>Department of Education ICT Policy</a:t>
            </a:r>
          </a:p>
        </p:txBody>
      </p:sp>
      <p:sp>
        <p:nvSpPr>
          <p:cNvPr id="15" name="Down Arrow 14"/>
          <p:cNvSpPr/>
          <p:nvPr/>
        </p:nvSpPr>
        <p:spPr>
          <a:xfrm>
            <a:off x="5989320" y="2680498"/>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2615184" y="2872522"/>
            <a:ext cx="694944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724912" y="2945674"/>
            <a:ext cx="6729983" cy="380129"/>
          </a:xfrm>
          <a:prstGeom prst="rect">
            <a:avLst/>
          </a:prstGeom>
          <a:noFill/>
        </p:spPr>
        <p:txBody>
          <a:bodyPr wrap="square" anchor="ctr" lIns="0" rIns="0" tIns="0" bIns="0">
            <a:spAutoFit/>
          </a:bodyPr>
          <a:lstStyle/>
          <a:p>
            <a:pPr algn="ctr"/>
            <a:r>
              <a:rPr sz="1400" b="1">
                <a:solidFill>
                  <a:srgbClr val="1A1A1A"/>
                </a:solidFill>
                <a:latin typeface="Calibri"/>
              </a:rPr>
              <a:t>Digital Transformation in Schools</a:t>
            </a:r>
          </a:p>
        </p:txBody>
      </p:sp>
      <p:sp>
        <p:nvSpPr>
          <p:cNvPr id="18" name="Down Arrow 17"/>
          <p:cNvSpPr/>
          <p:nvPr/>
        </p:nvSpPr>
        <p:spPr>
          <a:xfrm>
            <a:off x="5989320" y="340809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2615184" y="3600123"/>
            <a:ext cx="694944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724912" y="3673275"/>
            <a:ext cx="6729983" cy="380129"/>
          </a:xfrm>
          <a:prstGeom prst="rect">
            <a:avLst/>
          </a:prstGeom>
          <a:noFill/>
        </p:spPr>
        <p:txBody>
          <a:bodyPr wrap="square" anchor="ctr" lIns="0" rIns="0" tIns="0" bIns="0">
            <a:spAutoFit/>
          </a:bodyPr>
          <a:lstStyle/>
          <a:p>
            <a:pPr algn="ctr"/>
            <a:r>
              <a:rPr sz="1400" b="1">
                <a:solidFill>
                  <a:srgbClr val="1A1A1A"/>
                </a:solidFill>
                <a:latin typeface="Calibri"/>
              </a:rPr>
              <a:t>Nong Modikwa Primary School Digital Platform</a:t>
            </a:r>
          </a:p>
          <a:p>
            <a:pPr algn="ctr">
              <a:spcBef>
                <a:spcPts val="300"/>
              </a:spcBef>
            </a:pPr>
            <a:r>
              <a:rPr sz="1000">
                <a:solidFill>
                  <a:srgbClr val="5A5A5A"/>
                </a:solidFill>
                <a:latin typeface="Calibri"/>
              </a:rPr>
              <a:t>+ Rural Digital Bridge Programme</a:t>
            </a:r>
          </a:p>
        </p:txBody>
      </p:sp>
      <p:sp>
        <p:nvSpPr>
          <p:cNvPr id="21" name="Down Arrow 20"/>
          <p:cNvSpPr/>
          <p:nvPr/>
        </p:nvSpPr>
        <p:spPr>
          <a:xfrm>
            <a:off x="5989320" y="4135700"/>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2615184" y="4327724"/>
            <a:ext cx="694944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724912" y="4400876"/>
            <a:ext cx="6729983" cy="380129"/>
          </a:xfrm>
          <a:prstGeom prst="rect">
            <a:avLst/>
          </a:prstGeom>
          <a:noFill/>
        </p:spPr>
        <p:txBody>
          <a:bodyPr wrap="square" anchor="ctr" lIns="0" rIns="0" tIns="0" bIns="0">
            <a:spAutoFit/>
          </a:bodyPr>
          <a:lstStyle/>
          <a:p>
            <a:pPr algn="ctr"/>
            <a:r>
              <a:rPr sz="1400" b="1">
                <a:solidFill>
                  <a:srgbClr val="1A1A1A"/>
                </a:solidFill>
                <a:latin typeface="Calibri"/>
              </a:rPr>
              <a:t>Digital Skills and Innovation</a:t>
            </a:r>
          </a:p>
        </p:txBody>
      </p:sp>
      <p:sp>
        <p:nvSpPr>
          <p:cNvPr id="24" name="Down Arrow 23"/>
          <p:cNvSpPr/>
          <p:nvPr/>
        </p:nvSpPr>
        <p:spPr>
          <a:xfrm>
            <a:off x="5989320" y="486330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2615184" y="5055325"/>
            <a:ext cx="694944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724912" y="5128477"/>
            <a:ext cx="6729983" cy="380129"/>
          </a:xfrm>
          <a:prstGeom prst="rect">
            <a:avLst/>
          </a:prstGeom>
          <a:noFill/>
        </p:spPr>
        <p:txBody>
          <a:bodyPr wrap="square" anchor="ctr" lIns="0" rIns="0" tIns="0" bIns="0">
            <a:spAutoFit/>
          </a:bodyPr>
          <a:lstStyle/>
          <a:p>
            <a:pPr algn="ctr"/>
            <a:r>
              <a:rPr sz="1400" b="1">
                <a:solidFill>
                  <a:srgbClr val="1A1A1A"/>
                </a:solidFill>
                <a:latin typeface="Calibri"/>
              </a:rPr>
              <a:t>Digitally Empowered Learners and Educators</a:t>
            </a:r>
          </a:p>
        </p:txBody>
      </p:sp>
      <p:sp>
        <p:nvSpPr>
          <p:cNvPr id="27" name="Down Arrow 26"/>
          <p:cNvSpPr/>
          <p:nvPr/>
        </p:nvSpPr>
        <p:spPr>
          <a:xfrm>
            <a:off x="5989320" y="5590902"/>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2615184" y="5782926"/>
            <a:ext cx="694944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724912" y="5856078"/>
            <a:ext cx="6729983" cy="380129"/>
          </a:xfrm>
          <a:prstGeom prst="rect">
            <a:avLst/>
          </a:prstGeom>
          <a:noFill/>
        </p:spPr>
        <p:txBody>
          <a:bodyPr wrap="square" anchor="ctr" lIns="0" rIns="0" tIns="0" bIns="0">
            <a:spAutoFit/>
          </a:bodyPr>
          <a:lstStyle/>
          <a:p>
            <a:pPr algn="ctr"/>
            <a:r>
              <a:rPr sz="1400" b="1">
                <a:solidFill>
                  <a:srgbClr val="1A1A1A"/>
                </a:solidFill>
                <a:latin typeface="Calibri"/>
              </a:rPr>
              <a:t>Future-Ready Rural Communities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 Continuing Digital Education Journey</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Technology keeps changing — schools keep adapting</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6</a:t>
            </a:r>
          </a:p>
        </p:txBody>
      </p:sp>
      <p:sp>
        <p:nvSpPr>
          <p:cNvPr id="10" name="Rectangle 9"/>
          <p:cNvSpPr/>
          <p:nvPr/>
        </p:nvSpPr>
        <p:spPr>
          <a:xfrm>
            <a:off x="822960" y="3035808"/>
            <a:ext cx="10515600" cy="7315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1216152" y="2871216"/>
            <a:ext cx="402336" cy="402336"/>
          </a:xfrm>
          <a:prstGeom prst="ellipse">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57200" y="2148840"/>
            <a:ext cx="1920240" cy="365760"/>
          </a:xfrm>
          <a:prstGeom prst="rect">
            <a:avLst/>
          </a:prstGeom>
          <a:noFill/>
        </p:spPr>
        <p:txBody>
          <a:bodyPr wrap="square" anchor="t" lIns="0" rIns="0" tIns="0" bIns="0">
            <a:spAutoFit/>
          </a:bodyPr>
          <a:lstStyle/>
          <a:p>
            <a:pPr algn="ctr">
              <a:lnSpc>
                <a:spcPct val="115000"/>
              </a:lnSpc>
            </a:pPr>
            <a:r>
              <a:rPr sz="1500" b="1" i="0">
                <a:solidFill>
                  <a:srgbClr val="B88E10"/>
                </a:solidFill>
                <a:latin typeface="Calibri"/>
              </a:rPr>
              <a:t>2004</a:t>
            </a:r>
          </a:p>
        </p:txBody>
      </p:sp>
      <p:sp>
        <p:nvSpPr>
          <p:cNvPr id="13" name="TextBox 12"/>
          <p:cNvSpPr txBox="1"/>
          <p:nvPr/>
        </p:nvSpPr>
        <p:spPr>
          <a:xfrm>
            <a:off x="365760" y="3429000"/>
            <a:ext cx="2103120" cy="914400"/>
          </a:xfrm>
          <a:prstGeom prst="rect">
            <a:avLst/>
          </a:prstGeom>
          <a:noFill/>
        </p:spPr>
        <p:txBody>
          <a:bodyPr wrap="square" anchor="t" lIns="0" rIns="0" tIns="0" bIns="0">
            <a:spAutoFit/>
          </a:bodyPr>
          <a:lstStyle/>
          <a:p>
            <a:pPr algn="ctr">
              <a:lnSpc>
                <a:spcPct val="115000"/>
              </a:lnSpc>
            </a:pPr>
            <a:r>
              <a:rPr sz="1200" b="0" i="0">
                <a:solidFill>
                  <a:srgbClr val="1A1A1A"/>
                </a:solidFill>
                <a:latin typeface="Calibri"/>
              </a:rPr>
              <a:t>White Paper 7 on</a:t>
            </a:r>
          </a:p>
          <a:p>
            <a:pPr algn="ctr">
              <a:lnSpc>
                <a:spcPct val="115000"/>
              </a:lnSpc>
            </a:pPr>
            <a:r>
              <a:rPr sz="1200" b="0" i="0">
                <a:solidFill>
                  <a:srgbClr val="1A1A1A"/>
                </a:solidFill>
                <a:latin typeface="Calibri"/>
              </a:rPr>
              <a:t>e-Education</a:t>
            </a:r>
          </a:p>
        </p:txBody>
      </p:sp>
      <p:sp>
        <p:nvSpPr>
          <p:cNvPr id="14" name="Oval 13"/>
          <p:cNvSpPr/>
          <p:nvPr/>
        </p:nvSpPr>
        <p:spPr>
          <a:xfrm>
            <a:off x="3593592" y="2871216"/>
            <a:ext cx="402336" cy="402336"/>
          </a:xfrm>
          <a:prstGeom prst="ellipse">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2834640" y="2148840"/>
            <a:ext cx="1920240" cy="365760"/>
          </a:xfrm>
          <a:prstGeom prst="rect">
            <a:avLst/>
          </a:prstGeom>
          <a:noFill/>
        </p:spPr>
        <p:txBody>
          <a:bodyPr wrap="square" anchor="t" lIns="0" rIns="0" tIns="0" bIns="0">
            <a:spAutoFit/>
          </a:bodyPr>
          <a:lstStyle/>
          <a:p>
            <a:pPr algn="ctr">
              <a:lnSpc>
                <a:spcPct val="115000"/>
              </a:lnSpc>
            </a:pPr>
            <a:r>
              <a:rPr sz="1500" b="1" i="0">
                <a:solidFill>
                  <a:srgbClr val="B88E10"/>
                </a:solidFill>
                <a:latin typeface="Calibri"/>
              </a:rPr>
              <a:t>2010s</a:t>
            </a:r>
          </a:p>
        </p:txBody>
      </p:sp>
      <p:sp>
        <p:nvSpPr>
          <p:cNvPr id="16" name="TextBox 15"/>
          <p:cNvSpPr txBox="1"/>
          <p:nvPr/>
        </p:nvSpPr>
        <p:spPr>
          <a:xfrm>
            <a:off x="2743200" y="3429000"/>
            <a:ext cx="2103120" cy="914400"/>
          </a:xfrm>
          <a:prstGeom prst="rect">
            <a:avLst/>
          </a:prstGeom>
          <a:noFill/>
        </p:spPr>
        <p:txBody>
          <a:bodyPr wrap="square" anchor="t" lIns="0" rIns="0" tIns="0" bIns="0">
            <a:spAutoFit/>
          </a:bodyPr>
          <a:lstStyle/>
          <a:p>
            <a:pPr algn="ctr">
              <a:lnSpc>
                <a:spcPct val="115000"/>
              </a:lnSpc>
            </a:pPr>
            <a:r>
              <a:rPr sz="1200" b="0" i="0">
                <a:solidFill>
                  <a:srgbClr val="1A1A1A"/>
                </a:solidFill>
                <a:latin typeface="Calibri"/>
              </a:rPr>
              <a:t>Growth of ICT</a:t>
            </a:r>
          </a:p>
          <a:p>
            <a:pPr algn="ctr">
              <a:lnSpc>
                <a:spcPct val="115000"/>
              </a:lnSpc>
            </a:pPr>
            <a:r>
              <a:rPr sz="1200" b="0" i="0">
                <a:solidFill>
                  <a:srgbClr val="1A1A1A"/>
                </a:solidFill>
                <a:latin typeface="Calibri"/>
              </a:rPr>
              <a:t>in Education</a:t>
            </a:r>
          </a:p>
        </p:txBody>
      </p:sp>
      <p:sp>
        <p:nvSpPr>
          <p:cNvPr id="17" name="Oval 16"/>
          <p:cNvSpPr/>
          <p:nvPr/>
        </p:nvSpPr>
        <p:spPr>
          <a:xfrm>
            <a:off x="5971032" y="2871216"/>
            <a:ext cx="402336" cy="402336"/>
          </a:xfrm>
          <a:prstGeom prst="ellipse">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212080" y="2148840"/>
            <a:ext cx="1920240" cy="365760"/>
          </a:xfrm>
          <a:prstGeom prst="rect">
            <a:avLst/>
          </a:prstGeom>
          <a:noFill/>
        </p:spPr>
        <p:txBody>
          <a:bodyPr wrap="square" anchor="t" lIns="0" rIns="0" tIns="0" bIns="0">
            <a:spAutoFit/>
          </a:bodyPr>
          <a:lstStyle/>
          <a:p>
            <a:pPr algn="ctr">
              <a:lnSpc>
                <a:spcPct val="115000"/>
              </a:lnSpc>
            </a:pPr>
            <a:r>
              <a:rPr sz="1500" b="1" i="0">
                <a:solidFill>
                  <a:srgbClr val="B88E10"/>
                </a:solidFill>
                <a:latin typeface="Calibri"/>
              </a:rPr>
              <a:t>2020s</a:t>
            </a:r>
          </a:p>
        </p:txBody>
      </p:sp>
      <p:sp>
        <p:nvSpPr>
          <p:cNvPr id="19" name="TextBox 18"/>
          <p:cNvSpPr txBox="1"/>
          <p:nvPr/>
        </p:nvSpPr>
        <p:spPr>
          <a:xfrm>
            <a:off x="5120640" y="3429000"/>
            <a:ext cx="2103120" cy="914400"/>
          </a:xfrm>
          <a:prstGeom prst="rect">
            <a:avLst/>
          </a:prstGeom>
          <a:noFill/>
        </p:spPr>
        <p:txBody>
          <a:bodyPr wrap="square" anchor="t" lIns="0" rIns="0" tIns="0" bIns="0">
            <a:spAutoFit/>
          </a:bodyPr>
          <a:lstStyle/>
          <a:p>
            <a:pPr algn="ctr">
              <a:lnSpc>
                <a:spcPct val="115000"/>
              </a:lnSpc>
            </a:pPr>
            <a:r>
              <a:rPr sz="1200" b="0" i="0">
                <a:solidFill>
                  <a:srgbClr val="1A1A1A"/>
                </a:solidFill>
                <a:latin typeface="Calibri"/>
              </a:rPr>
              <a:t>Digital Infrastructure</a:t>
            </a:r>
          </a:p>
          <a:p>
            <a:pPr algn="ctr">
              <a:lnSpc>
                <a:spcPct val="115000"/>
              </a:lnSpc>
            </a:pPr>
            <a:r>
              <a:rPr sz="1200" b="0" i="0">
                <a:solidFill>
                  <a:srgbClr val="1A1A1A"/>
                </a:solidFill>
                <a:latin typeface="Calibri"/>
              </a:rPr>
              <a:t>and Connectivity</a:t>
            </a:r>
          </a:p>
        </p:txBody>
      </p:sp>
      <p:sp>
        <p:nvSpPr>
          <p:cNvPr id="20" name="Oval 19"/>
          <p:cNvSpPr/>
          <p:nvPr/>
        </p:nvSpPr>
        <p:spPr>
          <a:xfrm>
            <a:off x="8348472" y="2871216"/>
            <a:ext cx="402336" cy="402336"/>
          </a:xfrm>
          <a:prstGeom prst="ellipse">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589520" y="2148840"/>
            <a:ext cx="1920240" cy="365760"/>
          </a:xfrm>
          <a:prstGeom prst="rect">
            <a:avLst/>
          </a:prstGeom>
          <a:noFill/>
        </p:spPr>
        <p:txBody>
          <a:bodyPr wrap="square" anchor="t" lIns="0" rIns="0" tIns="0" bIns="0">
            <a:spAutoFit/>
          </a:bodyPr>
          <a:lstStyle/>
          <a:p>
            <a:pPr algn="ctr">
              <a:lnSpc>
                <a:spcPct val="115000"/>
              </a:lnSpc>
            </a:pPr>
            <a:r>
              <a:rPr sz="1500" b="1" i="0">
                <a:solidFill>
                  <a:srgbClr val="B88E10"/>
                </a:solidFill>
                <a:latin typeface="Calibri"/>
              </a:rPr>
              <a:t>Now</a:t>
            </a:r>
          </a:p>
        </p:txBody>
      </p:sp>
      <p:sp>
        <p:nvSpPr>
          <p:cNvPr id="22" name="TextBox 21"/>
          <p:cNvSpPr txBox="1"/>
          <p:nvPr/>
        </p:nvSpPr>
        <p:spPr>
          <a:xfrm>
            <a:off x="7498080" y="3429000"/>
            <a:ext cx="2103120" cy="914400"/>
          </a:xfrm>
          <a:prstGeom prst="rect">
            <a:avLst/>
          </a:prstGeom>
          <a:noFill/>
        </p:spPr>
        <p:txBody>
          <a:bodyPr wrap="square" anchor="t" lIns="0" rIns="0" tIns="0" bIns="0">
            <a:spAutoFit/>
          </a:bodyPr>
          <a:lstStyle/>
          <a:p>
            <a:pPr algn="ctr">
              <a:lnSpc>
                <a:spcPct val="115000"/>
              </a:lnSpc>
            </a:pPr>
            <a:r>
              <a:rPr sz="1200" b="0" i="0">
                <a:solidFill>
                  <a:srgbClr val="1A1A1A"/>
                </a:solidFill>
                <a:latin typeface="Calibri"/>
              </a:rPr>
              <a:t>Digital Education</a:t>
            </a:r>
          </a:p>
          <a:p>
            <a:pPr algn="ctr">
              <a:lnSpc>
                <a:spcPct val="115000"/>
              </a:lnSpc>
            </a:pPr>
            <a:r>
              <a:rPr sz="1200" b="0" i="0">
                <a:solidFill>
                  <a:srgbClr val="1A1A1A"/>
                </a:solidFill>
                <a:latin typeface="Calibri"/>
              </a:rPr>
              <a:t>Strategy Development</a:t>
            </a:r>
          </a:p>
        </p:txBody>
      </p:sp>
      <p:sp>
        <p:nvSpPr>
          <p:cNvPr id="23" name="Oval 22"/>
          <p:cNvSpPr/>
          <p:nvPr/>
        </p:nvSpPr>
        <p:spPr>
          <a:xfrm>
            <a:off x="10725912" y="2871216"/>
            <a:ext cx="402336" cy="402336"/>
          </a:xfrm>
          <a:prstGeom prst="ellipse">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9966960" y="2148840"/>
            <a:ext cx="1920240" cy="365760"/>
          </a:xfrm>
          <a:prstGeom prst="rect">
            <a:avLst/>
          </a:prstGeom>
          <a:noFill/>
        </p:spPr>
        <p:txBody>
          <a:bodyPr wrap="square" anchor="t" lIns="0" rIns="0" tIns="0" bIns="0">
            <a:spAutoFit/>
          </a:bodyPr>
          <a:lstStyle/>
          <a:p>
            <a:pPr algn="ctr">
              <a:lnSpc>
                <a:spcPct val="115000"/>
              </a:lnSpc>
            </a:pPr>
            <a:r>
              <a:rPr sz="1500" b="1" i="0">
                <a:solidFill>
                  <a:srgbClr val="B88E10"/>
                </a:solidFill>
                <a:latin typeface="Calibri"/>
              </a:rPr>
              <a:t>Next</a:t>
            </a:r>
          </a:p>
        </p:txBody>
      </p:sp>
      <p:sp>
        <p:nvSpPr>
          <p:cNvPr id="25" name="TextBox 24"/>
          <p:cNvSpPr txBox="1"/>
          <p:nvPr/>
        </p:nvSpPr>
        <p:spPr>
          <a:xfrm>
            <a:off x="9875520" y="3429000"/>
            <a:ext cx="2103120" cy="914400"/>
          </a:xfrm>
          <a:prstGeom prst="rect">
            <a:avLst/>
          </a:prstGeom>
          <a:noFill/>
        </p:spPr>
        <p:txBody>
          <a:bodyPr wrap="square" anchor="t" lIns="0" rIns="0" tIns="0" bIns="0">
            <a:spAutoFit/>
          </a:bodyPr>
          <a:lstStyle/>
          <a:p>
            <a:pPr algn="ctr">
              <a:lnSpc>
                <a:spcPct val="115000"/>
              </a:lnSpc>
            </a:pPr>
            <a:r>
              <a:rPr sz="1200" b="0" i="0">
                <a:solidFill>
                  <a:srgbClr val="1A1A1A"/>
                </a:solidFill>
                <a:latin typeface="Calibri"/>
              </a:rPr>
              <a:t>Future-Ready</a:t>
            </a:r>
          </a:p>
          <a:p>
            <a:pPr algn="ctr">
              <a:lnSpc>
                <a:spcPct val="115000"/>
              </a:lnSpc>
            </a:pPr>
            <a:r>
              <a:rPr sz="1200" b="0" i="0">
                <a:solidFill>
                  <a:srgbClr val="1A1A1A"/>
                </a:solidFill>
                <a:latin typeface="Calibri"/>
              </a:rPr>
              <a:t>Schools</a:t>
            </a:r>
          </a:p>
        </p:txBody>
      </p:sp>
      <p:sp>
        <p:nvSpPr>
          <p:cNvPr id="26" name="Rounded Rectangle 25"/>
          <p:cNvSpPr/>
          <p:nvPr/>
        </p:nvSpPr>
        <p:spPr>
          <a:xfrm>
            <a:off x="822960" y="4937760"/>
            <a:ext cx="1051560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1188720" y="5138928"/>
            <a:ext cx="9784080" cy="822960"/>
          </a:xfrm>
          <a:prstGeom prst="rect">
            <a:avLst/>
          </a:prstGeom>
          <a:noFill/>
        </p:spPr>
        <p:txBody>
          <a:bodyPr wrap="square" anchor="t" lIns="0" rIns="0" tIns="0" bIns="0">
            <a:spAutoFit/>
          </a:bodyPr>
          <a:lstStyle/>
          <a:p>
            <a:pPr algn="ctr">
              <a:lnSpc>
                <a:spcPct val="125000"/>
              </a:lnSpc>
            </a:pPr>
            <a:r>
              <a:rPr sz="1400" b="1" i="0">
                <a:solidFill>
                  <a:srgbClr val="1A1A1A"/>
                </a:solidFill>
                <a:latin typeface="Calibri"/>
              </a:rPr>
              <a:t>Technology continues to evolve, and schools must continue adapting to prepare learners and educators for a rapidly changing digital world.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Creating a Connected School Ecosystem</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One platform, many stakeholders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7</a:t>
            </a:r>
          </a:p>
        </p:txBody>
      </p:sp>
      <p:sp>
        <p:nvSpPr>
          <p:cNvPr id="10" name="Rounded Rectangle 9"/>
          <p:cNvSpPr/>
          <p:nvPr/>
        </p:nvSpPr>
        <p:spPr>
          <a:xfrm>
            <a:off x="4489704" y="3017520"/>
            <a:ext cx="3200400" cy="155448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4608576" y="3227832"/>
            <a:ext cx="2962656" cy="1188720"/>
          </a:xfrm>
          <a:prstGeom prst="rect">
            <a:avLst/>
          </a:prstGeom>
          <a:noFill/>
        </p:spPr>
        <p:txBody>
          <a:bodyPr wrap="square" anchor="ctr" lIns="0" rIns="0" tIns="0" bIns="0">
            <a:spAutoFit/>
          </a:bodyPr>
          <a:lstStyle/>
          <a:p>
            <a:pPr algn="ctr">
              <a:lnSpc>
                <a:spcPct val="120000"/>
              </a:lnSpc>
            </a:pPr>
            <a:r>
              <a:rPr sz="1500" b="1" i="0">
                <a:solidFill>
                  <a:srgbClr val="F4C430"/>
                </a:solidFill>
                <a:latin typeface="Calibri"/>
              </a:rPr>
              <a:t>NONG MODIKWA</a:t>
            </a:r>
          </a:p>
          <a:p>
            <a:pPr algn="ctr">
              <a:lnSpc>
                <a:spcPct val="120000"/>
              </a:lnSpc>
            </a:pPr>
            <a:r>
              <a:rPr sz="1500" b="1" i="0">
                <a:solidFill>
                  <a:srgbClr val="F4C430"/>
                </a:solidFill>
                <a:latin typeface="Calibri"/>
              </a:rPr>
              <a:t>DIGITAL PLATFORM</a:t>
            </a:r>
          </a:p>
        </p:txBody>
      </p:sp>
      <p:sp>
        <p:nvSpPr>
          <p:cNvPr id="12" name="Rounded Rectangle 11"/>
          <p:cNvSpPr/>
          <p:nvPr/>
        </p:nvSpPr>
        <p:spPr>
          <a:xfrm>
            <a:off x="640080" y="155448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749808" y="1627632"/>
            <a:ext cx="1837943" cy="420623"/>
          </a:xfrm>
          <a:prstGeom prst="rect">
            <a:avLst/>
          </a:prstGeom>
          <a:noFill/>
        </p:spPr>
        <p:txBody>
          <a:bodyPr wrap="square" anchor="ctr" lIns="0" rIns="0" tIns="0" bIns="0">
            <a:spAutoFit/>
          </a:bodyPr>
          <a:lstStyle/>
          <a:p>
            <a:pPr algn="ctr"/>
            <a:r>
              <a:rPr sz="1150" b="1">
                <a:solidFill>
                  <a:srgbClr val="1A1A1A"/>
                </a:solidFill>
                <a:latin typeface="Calibri"/>
              </a:rPr>
              <a:t>Learners</a:t>
            </a:r>
          </a:p>
        </p:txBody>
      </p:sp>
      <p:cxnSp>
        <p:nvCxnSpPr>
          <p:cNvPr id="14" name="Connector 13"/>
          <p:cNvCxnSpPr/>
          <p:nvPr/>
        </p:nvCxnSpPr>
        <p:spPr>
          <a:xfrm>
            <a:off x="1664208" y="2121408"/>
            <a:ext cx="4425696" cy="896112"/>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3017520" y="141732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127248" y="1490472"/>
            <a:ext cx="1837943" cy="420623"/>
          </a:xfrm>
          <a:prstGeom prst="rect">
            <a:avLst/>
          </a:prstGeom>
          <a:noFill/>
        </p:spPr>
        <p:txBody>
          <a:bodyPr wrap="square" anchor="ctr" lIns="0" rIns="0" tIns="0" bIns="0">
            <a:spAutoFit/>
          </a:bodyPr>
          <a:lstStyle/>
          <a:p>
            <a:pPr algn="ctr"/>
            <a:r>
              <a:rPr sz="1150" b="1">
                <a:solidFill>
                  <a:srgbClr val="1A1A1A"/>
                </a:solidFill>
                <a:latin typeface="Calibri"/>
              </a:rPr>
              <a:t>Educators</a:t>
            </a:r>
          </a:p>
        </p:txBody>
      </p:sp>
      <p:cxnSp>
        <p:nvCxnSpPr>
          <p:cNvPr id="17" name="Connector 16"/>
          <p:cNvCxnSpPr/>
          <p:nvPr/>
        </p:nvCxnSpPr>
        <p:spPr>
          <a:xfrm>
            <a:off x="4041648" y="1984248"/>
            <a:ext cx="2048256" cy="1033272"/>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5394960" y="132588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504688" y="1399032"/>
            <a:ext cx="1837943" cy="420623"/>
          </a:xfrm>
          <a:prstGeom prst="rect">
            <a:avLst/>
          </a:prstGeom>
          <a:noFill/>
        </p:spPr>
        <p:txBody>
          <a:bodyPr wrap="square" anchor="ctr" lIns="0" rIns="0" tIns="0" bIns="0">
            <a:spAutoFit/>
          </a:bodyPr>
          <a:lstStyle/>
          <a:p>
            <a:pPr algn="ctr"/>
            <a:r>
              <a:rPr sz="1150" b="1">
                <a:solidFill>
                  <a:srgbClr val="1A1A1A"/>
                </a:solidFill>
                <a:latin typeface="Calibri"/>
              </a:rPr>
              <a:t>School Management</a:t>
            </a:r>
          </a:p>
        </p:txBody>
      </p:sp>
      <p:cxnSp>
        <p:nvCxnSpPr>
          <p:cNvPr id="20" name="Connector 19"/>
          <p:cNvCxnSpPr/>
          <p:nvPr/>
        </p:nvCxnSpPr>
        <p:spPr>
          <a:xfrm flipH="1">
            <a:off x="6089904" y="1892807"/>
            <a:ext cx="329184" cy="1124713"/>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7772400" y="141732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882127" y="1490472"/>
            <a:ext cx="1837943" cy="420623"/>
          </a:xfrm>
          <a:prstGeom prst="rect">
            <a:avLst/>
          </a:prstGeom>
          <a:noFill/>
        </p:spPr>
        <p:txBody>
          <a:bodyPr wrap="square" anchor="ctr" lIns="0" rIns="0" tIns="0" bIns="0">
            <a:spAutoFit/>
          </a:bodyPr>
          <a:lstStyle/>
          <a:p>
            <a:pPr algn="ctr"/>
            <a:r>
              <a:rPr sz="1150" b="1">
                <a:solidFill>
                  <a:srgbClr val="1A1A1A"/>
                </a:solidFill>
                <a:latin typeface="Calibri"/>
              </a:rPr>
              <a:t>Parents</a:t>
            </a:r>
          </a:p>
        </p:txBody>
      </p:sp>
      <p:cxnSp>
        <p:nvCxnSpPr>
          <p:cNvPr id="23" name="Connector 22"/>
          <p:cNvCxnSpPr/>
          <p:nvPr/>
        </p:nvCxnSpPr>
        <p:spPr>
          <a:xfrm flipH="1">
            <a:off x="6089904" y="1984248"/>
            <a:ext cx="2706624" cy="1033272"/>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10149840" y="155448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10259567" y="1627632"/>
            <a:ext cx="1837943" cy="420623"/>
          </a:xfrm>
          <a:prstGeom prst="rect">
            <a:avLst/>
          </a:prstGeom>
          <a:noFill/>
        </p:spPr>
        <p:txBody>
          <a:bodyPr wrap="square" anchor="ctr" lIns="0" rIns="0" tIns="0" bIns="0">
            <a:spAutoFit/>
          </a:bodyPr>
          <a:lstStyle/>
          <a:p>
            <a:pPr algn="ctr"/>
            <a:r>
              <a:rPr sz="1150" b="1">
                <a:solidFill>
                  <a:srgbClr val="1A1A1A"/>
                </a:solidFill>
                <a:latin typeface="Calibri"/>
              </a:rPr>
              <a:t>Community</a:t>
            </a:r>
          </a:p>
        </p:txBody>
      </p:sp>
      <p:cxnSp>
        <p:nvCxnSpPr>
          <p:cNvPr id="26" name="Connector 25"/>
          <p:cNvCxnSpPr/>
          <p:nvPr/>
        </p:nvCxnSpPr>
        <p:spPr>
          <a:xfrm flipH="1">
            <a:off x="6089904" y="2121408"/>
            <a:ext cx="5084064" cy="896112"/>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640080" y="557784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650992"/>
            <a:ext cx="1837943" cy="420623"/>
          </a:xfrm>
          <a:prstGeom prst="rect">
            <a:avLst/>
          </a:prstGeom>
          <a:noFill/>
        </p:spPr>
        <p:txBody>
          <a:bodyPr wrap="square" anchor="ctr" lIns="0" rIns="0" tIns="0" bIns="0">
            <a:spAutoFit/>
          </a:bodyPr>
          <a:lstStyle/>
          <a:p>
            <a:pPr algn="ctr"/>
            <a:r>
              <a:rPr sz="1150" b="1">
                <a:solidFill>
                  <a:srgbClr val="1A1A1A"/>
                </a:solidFill>
                <a:latin typeface="Calibri"/>
              </a:rPr>
              <a:t>Universities</a:t>
            </a:r>
          </a:p>
        </p:txBody>
      </p:sp>
      <p:cxnSp>
        <p:nvCxnSpPr>
          <p:cNvPr id="29" name="Connector 28"/>
          <p:cNvCxnSpPr/>
          <p:nvPr/>
        </p:nvCxnSpPr>
        <p:spPr>
          <a:xfrm flipV="1">
            <a:off x="1664208" y="4572000"/>
            <a:ext cx="4425696" cy="1005840"/>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3017520" y="576072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127248" y="5833872"/>
            <a:ext cx="1837943" cy="420623"/>
          </a:xfrm>
          <a:prstGeom prst="rect">
            <a:avLst/>
          </a:prstGeom>
          <a:noFill/>
        </p:spPr>
        <p:txBody>
          <a:bodyPr wrap="square" anchor="ctr" lIns="0" rIns="0" tIns="0" bIns="0">
            <a:spAutoFit/>
          </a:bodyPr>
          <a:lstStyle/>
          <a:p>
            <a:pPr algn="ctr"/>
            <a:r>
              <a:rPr sz="1150" b="1">
                <a:solidFill>
                  <a:srgbClr val="1A1A1A"/>
                </a:solidFill>
                <a:latin typeface="Calibri"/>
              </a:rPr>
              <a:t>Strategic Partners</a:t>
            </a:r>
          </a:p>
        </p:txBody>
      </p:sp>
      <p:cxnSp>
        <p:nvCxnSpPr>
          <p:cNvPr id="32" name="Connector 31"/>
          <p:cNvCxnSpPr/>
          <p:nvPr/>
        </p:nvCxnSpPr>
        <p:spPr>
          <a:xfrm flipV="1">
            <a:off x="4041648" y="4572000"/>
            <a:ext cx="2048256" cy="1188720"/>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7772400" y="576072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882127" y="5833872"/>
            <a:ext cx="1837943" cy="420623"/>
          </a:xfrm>
          <a:prstGeom prst="rect">
            <a:avLst/>
          </a:prstGeom>
          <a:noFill/>
        </p:spPr>
        <p:txBody>
          <a:bodyPr wrap="square" anchor="ctr" lIns="0" rIns="0" tIns="0" bIns="0">
            <a:spAutoFit/>
          </a:bodyPr>
          <a:lstStyle/>
          <a:p>
            <a:pPr algn="ctr"/>
            <a:r>
              <a:rPr sz="1150" b="1">
                <a:solidFill>
                  <a:srgbClr val="1A1A1A"/>
                </a:solidFill>
                <a:latin typeface="Calibri"/>
              </a:rPr>
              <a:t>Researchers</a:t>
            </a:r>
          </a:p>
        </p:txBody>
      </p:sp>
      <p:cxnSp>
        <p:nvCxnSpPr>
          <p:cNvPr id="35" name="Connector 34"/>
          <p:cNvCxnSpPr/>
          <p:nvPr/>
        </p:nvCxnSpPr>
        <p:spPr>
          <a:xfrm flipH="1" flipV="1">
            <a:off x="6089904" y="4572000"/>
            <a:ext cx="2706624" cy="1188720"/>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
        <p:nvSpPr>
          <p:cNvPr id="36" name="Rounded Rectangle 35"/>
          <p:cNvSpPr/>
          <p:nvPr/>
        </p:nvSpPr>
        <p:spPr>
          <a:xfrm>
            <a:off x="10149840" y="5577840"/>
            <a:ext cx="2057400" cy="566928"/>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259567" y="5650992"/>
            <a:ext cx="1837943" cy="420623"/>
          </a:xfrm>
          <a:prstGeom prst="rect">
            <a:avLst/>
          </a:prstGeom>
          <a:noFill/>
        </p:spPr>
        <p:txBody>
          <a:bodyPr wrap="square" anchor="ctr" lIns="0" rIns="0" tIns="0" bIns="0">
            <a:spAutoFit/>
          </a:bodyPr>
          <a:lstStyle/>
          <a:p>
            <a:pPr algn="ctr"/>
            <a:r>
              <a:rPr sz="1150" b="1">
                <a:solidFill>
                  <a:srgbClr val="1A1A1A"/>
                </a:solidFill>
                <a:latin typeface="Calibri"/>
              </a:rPr>
              <a:t>Donors and Funders</a:t>
            </a:r>
          </a:p>
        </p:txBody>
      </p:sp>
      <p:cxnSp>
        <p:nvCxnSpPr>
          <p:cNvPr id="38" name="Connector 37"/>
          <p:cNvCxnSpPr/>
          <p:nvPr/>
        </p:nvCxnSpPr>
        <p:spPr>
          <a:xfrm flipH="1" flipV="1">
            <a:off x="6089904" y="4572000"/>
            <a:ext cx="5084064" cy="1005840"/>
          </a:xfrm>
          <a:prstGeom prst="line">
            <a:avLst/>
          </a:prstGeom>
          <a:ln w="15875">
            <a:solidFill>
              <a:srgbClr val="F4C43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One Digital Platform — Multiple School Services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public school website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8</a:t>
            </a:r>
          </a:p>
        </p:txBody>
      </p:sp>
      <p:pic>
        <p:nvPicPr>
          <p:cNvPr id="10" name="Picture 9" descr="shot_home.png"/>
          <p:cNvPicPr>
            <a:picLocks noChangeAspect="1"/>
          </p:cNvPicPr>
          <p:nvPr/>
        </p:nvPicPr>
        <p:blipFill>
          <a:blip r:embed="rId4"/>
          <a:srcRect t="8407" b="8407"/>
          <a:stretch>
            <a:fillRect/>
          </a:stretch>
        </p:blipFill>
        <p:spPr>
          <a:xfrm>
            <a:off x="640080" y="1463040"/>
            <a:ext cx="4846320" cy="2834640"/>
          </a:xfrm>
          <a:prstGeom prst="rect">
            <a:avLst/>
          </a:prstGeom>
        </p:spPr>
      </p:pic>
      <p:pic>
        <p:nvPicPr>
          <p:cNvPr id="11" name="Picture 10" descr="shot_gallery.png"/>
          <p:cNvPicPr>
            <a:picLocks noChangeAspect="1"/>
          </p:cNvPicPr>
          <p:nvPr/>
        </p:nvPicPr>
        <p:blipFill>
          <a:blip r:embed="rId5"/>
          <a:srcRect l="4026" r="4026"/>
          <a:stretch>
            <a:fillRect/>
          </a:stretch>
        </p:blipFill>
        <p:spPr>
          <a:xfrm>
            <a:off x="640080" y="4434840"/>
            <a:ext cx="2331720" cy="1783080"/>
          </a:xfrm>
          <a:prstGeom prst="rect">
            <a:avLst/>
          </a:prstGeom>
        </p:spPr>
      </p:pic>
      <p:pic>
        <p:nvPicPr>
          <p:cNvPr id="12" name="Picture 11" descr="shot_admissions.png"/>
          <p:cNvPicPr>
            <a:picLocks noChangeAspect="1"/>
          </p:cNvPicPr>
          <p:nvPr/>
        </p:nvPicPr>
        <p:blipFill>
          <a:blip r:embed="rId6"/>
          <a:srcRect l="4026" r="4026"/>
          <a:stretch>
            <a:fillRect/>
          </a:stretch>
        </p:blipFill>
        <p:spPr>
          <a:xfrm>
            <a:off x="3154680" y="4434840"/>
            <a:ext cx="2331720" cy="1783080"/>
          </a:xfrm>
          <a:prstGeom prst="rect">
            <a:avLst/>
          </a:prstGeom>
        </p:spPr>
      </p:pic>
      <p:sp>
        <p:nvSpPr>
          <p:cNvPr id="13" name="Rounded Rectangle 12"/>
          <p:cNvSpPr/>
          <p:nvPr/>
        </p:nvSpPr>
        <p:spPr>
          <a:xfrm>
            <a:off x="5806440" y="1463040"/>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916168" y="1536192"/>
            <a:ext cx="1542288" cy="337021"/>
          </a:xfrm>
          <a:prstGeom prst="rect">
            <a:avLst/>
          </a:prstGeom>
          <a:noFill/>
        </p:spPr>
        <p:txBody>
          <a:bodyPr wrap="square" anchor="ctr" lIns="0" rIns="0" tIns="0" bIns="0">
            <a:spAutoFit/>
          </a:bodyPr>
          <a:lstStyle/>
          <a:p>
            <a:pPr algn="ctr"/>
            <a:r>
              <a:rPr sz="1050" b="1">
                <a:solidFill>
                  <a:srgbClr val="1A1A1A"/>
                </a:solidFill>
                <a:latin typeface="Calibri"/>
              </a:rPr>
              <a:t>School information</a:t>
            </a:r>
          </a:p>
        </p:txBody>
      </p:sp>
      <p:sp>
        <p:nvSpPr>
          <p:cNvPr id="15" name="Rounded Rectangle 14"/>
          <p:cNvSpPr/>
          <p:nvPr/>
        </p:nvSpPr>
        <p:spPr>
          <a:xfrm>
            <a:off x="7796784" y="1463040"/>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906512" y="1536192"/>
            <a:ext cx="1542288" cy="337021"/>
          </a:xfrm>
          <a:prstGeom prst="rect">
            <a:avLst/>
          </a:prstGeom>
          <a:noFill/>
        </p:spPr>
        <p:txBody>
          <a:bodyPr wrap="square" anchor="ctr" lIns="0" rIns="0" tIns="0" bIns="0">
            <a:spAutoFit/>
          </a:bodyPr>
          <a:lstStyle/>
          <a:p>
            <a:pPr algn="ctr"/>
            <a:r>
              <a:rPr sz="1050" b="1">
                <a:solidFill>
                  <a:srgbClr val="1A1A1A"/>
                </a:solidFill>
                <a:latin typeface="Calibri"/>
              </a:rPr>
              <a:t>Announcements</a:t>
            </a:r>
          </a:p>
        </p:txBody>
      </p:sp>
      <p:sp>
        <p:nvSpPr>
          <p:cNvPr id="17" name="Rounded Rectangle 16"/>
          <p:cNvSpPr/>
          <p:nvPr/>
        </p:nvSpPr>
        <p:spPr>
          <a:xfrm>
            <a:off x="9787128" y="1463040"/>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896856" y="1536192"/>
            <a:ext cx="1542288" cy="337021"/>
          </a:xfrm>
          <a:prstGeom prst="rect">
            <a:avLst/>
          </a:prstGeom>
          <a:noFill/>
        </p:spPr>
        <p:txBody>
          <a:bodyPr wrap="square" anchor="ctr" lIns="0" rIns="0" tIns="0" bIns="0">
            <a:spAutoFit/>
          </a:bodyPr>
          <a:lstStyle/>
          <a:p>
            <a:pPr algn="ctr"/>
            <a:r>
              <a:rPr sz="1050" b="1">
                <a:solidFill>
                  <a:srgbClr val="1A1A1A"/>
                </a:solidFill>
                <a:latin typeface="Calibri"/>
              </a:rPr>
              <a:t>News and events</a:t>
            </a:r>
          </a:p>
        </p:txBody>
      </p:sp>
      <p:sp>
        <p:nvSpPr>
          <p:cNvPr id="19" name="Rounded Rectangle 18"/>
          <p:cNvSpPr/>
          <p:nvPr/>
        </p:nvSpPr>
        <p:spPr>
          <a:xfrm>
            <a:off x="5806440" y="2174965"/>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916168" y="2248117"/>
            <a:ext cx="1542288" cy="337021"/>
          </a:xfrm>
          <a:prstGeom prst="rect">
            <a:avLst/>
          </a:prstGeom>
          <a:noFill/>
        </p:spPr>
        <p:txBody>
          <a:bodyPr wrap="square" anchor="ctr" lIns="0" rIns="0" tIns="0" bIns="0">
            <a:spAutoFit/>
          </a:bodyPr>
          <a:lstStyle/>
          <a:p>
            <a:pPr algn="ctr"/>
            <a:r>
              <a:rPr sz="1050" b="1">
                <a:solidFill>
                  <a:srgbClr val="1A1A1A"/>
                </a:solidFill>
                <a:latin typeface="Calibri"/>
              </a:rPr>
              <a:t>Admissions</a:t>
            </a:r>
          </a:p>
        </p:txBody>
      </p:sp>
      <p:sp>
        <p:nvSpPr>
          <p:cNvPr id="21" name="Rounded Rectangle 20"/>
          <p:cNvSpPr/>
          <p:nvPr/>
        </p:nvSpPr>
        <p:spPr>
          <a:xfrm>
            <a:off x="7796784" y="2174965"/>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906512" y="2248117"/>
            <a:ext cx="1542288" cy="337021"/>
          </a:xfrm>
          <a:prstGeom prst="rect">
            <a:avLst/>
          </a:prstGeom>
          <a:noFill/>
        </p:spPr>
        <p:txBody>
          <a:bodyPr wrap="square" anchor="ctr" lIns="0" rIns="0" tIns="0" bIns="0">
            <a:spAutoFit/>
          </a:bodyPr>
          <a:lstStyle/>
          <a:p>
            <a:pPr algn="ctr"/>
            <a:r>
              <a:rPr sz="1050" b="1">
                <a:solidFill>
                  <a:srgbClr val="1A1A1A"/>
                </a:solidFill>
                <a:latin typeface="Calibri"/>
              </a:rPr>
              <a:t>Academics</a:t>
            </a:r>
          </a:p>
        </p:txBody>
      </p:sp>
      <p:sp>
        <p:nvSpPr>
          <p:cNvPr id="23" name="Rounded Rectangle 22"/>
          <p:cNvSpPr/>
          <p:nvPr/>
        </p:nvSpPr>
        <p:spPr>
          <a:xfrm>
            <a:off x="9787128" y="2174965"/>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9896856" y="2248117"/>
            <a:ext cx="1542288" cy="337021"/>
          </a:xfrm>
          <a:prstGeom prst="rect">
            <a:avLst/>
          </a:prstGeom>
          <a:noFill/>
        </p:spPr>
        <p:txBody>
          <a:bodyPr wrap="square" anchor="ctr" lIns="0" rIns="0" tIns="0" bIns="0">
            <a:spAutoFit/>
          </a:bodyPr>
          <a:lstStyle/>
          <a:p>
            <a:pPr algn="ctr"/>
            <a:r>
              <a:rPr sz="1050" b="1">
                <a:solidFill>
                  <a:srgbClr val="1A1A1A"/>
                </a:solidFill>
                <a:latin typeface="Calibri"/>
              </a:rPr>
              <a:t>Timetables</a:t>
            </a:r>
          </a:p>
        </p:txBody>
      </p:sp>
      <p:sp>
        <p:nvSpPr>
          <p:cNvPr id="25" name="Rounded Rectangle 24"/>
          <p:cNvSpPr/>
          <p:nvPr/>
        </p:nvSpPr>
        <p:spPr>
          <a:xfrm>
            <a:off x="5806440" y="2886891"/>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916168" y="2960043"/>
            <a:ext cx="1542288" cy="337021"/>
          </a:xfrm>
          <a:prstGeom prst="rect">
            <a:avLst/>
          </a:prstGeom>
          <a:noFill/>
        </p:spPr>
        <p:txBody>
          <a:bodyPr wrap="square" anchor="ctr" lIns="0" rIns="0" tIns="0" bIns="0">
            <a:spAutoFit/>
          </a:bodyPr>
          <a:lstStyle/>
          <a:p>
            <a:pPr algn="ctr"/>
            <a:r>
              <a:rPr sz="1050" b="1">
                <a:solidFill>
                  <a:srgbClr val="1A1A1A"/>
                </a:solidFill>
                <a:latin typeface="Calibri"/>
              </a:rPr>
              <a:t>Programme of Assessment</a:t>
            </a:r>
          </a:p>
        </p:txBody>
      </p:sp>
      <p:sp>
        <p:nvSpPr>
          <p:cNvPr id="27" name="Rounded Rectangle 26"/>
          <p:cNvSpPr/>
          <p:nvPr/>
        </p:nvSpPr>
        <p:spPr>
          <a:xfrm>
            <a:off x="7796784" y="2886891"/>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906512" y="2960043"/>
            <a:ext cx="1542288" cy="337021"/>
          </a:xfrm>
          <a:prstGeom prst="rect">
            <a:avLst/>
          </a:prstGeom>
          <a:noFill/>
        </p:spPr>
        <p:txBody>
          <a:bodyPr wrap="square" anchor="ctr" lIns="0" rIns="0" tIns="0" bIns="0">
            <a:spAutoFit/>
          </a:bodyPr>
          <a:lstStyle/>
          <a:p>
            <a:pPr algn="ctr"/>
            <a:r>
              <a:rPr sz="1050" b="1">
                <a:solidFill>
                  <a:srgbClr val="1A1A1A"/>
                </a:solidFill>
                <a:latin typeface="Calibri"/>
              </a:rPr>
              <a:t>Downloads</a:t>
            </a:r>
          </a:p>
        </p:txBody>
      </p:sp>
      <p:sp>
        <p:nvSpPr>
          <p:cNvPr id="29" name="Rounded Rectangle 28"/>
          <p:cNvSpPr/>
          <p:nvPr/>
        </p:nvSpPr>
        <p:spPr>
          <a:xfrm>
            <a:off x="9787128" y="2886891"/>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896856" y="2960043"/>
            <a:ext cx="1542288" cy="337021"/>
          </a:xfrm>
          <a:prstGeom prst="rect">
            <a:avLst/>
          </a:prstGeom>
          <a:noFill/>
        </p:spPr>
        <p:txBody>
          <a:bodyPr wrap="square" anchor="ctr" lIns="0" rIns="0" tIns="0" bIns="0">
            <a:spAutoFit/>
          </a:bodyPr>
          <a:lstStyle/>
          <a:p>
            <a:pPr algn="ctr"/>
            <a:r>
              <a:rPr sz="1050" b="1">
                <a:solidFill>
                  <a:srgbClr val="1A1A1A"/>
                </a:solidFill>
                <a:latin typeface="Calibri"/>
              </a:rPr>
              <a:t>Gallery</a:t>
            </a:r>
          </a:p>
        </p:txBody>
      </p:sp>
      <p:sp>
        <p:nvSpPr>
          <p:cNvPr id="31" name="Rounded Rectangle 30"/>
          <p:cNvSpPr/>
          <p:nvPr/>
        </p:nvSpPr>
        <p:spPr>
          <a:xfrm>
            <a:off x="5806440" y="3598817"/>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916168" y="3671969"/>
            <a:ext cx="1542288" cy="337021"/>
          </a:xfrm>
          <a:prstGeom prst="rect">
            <a:avLst/>
          </a:prstGeom>
          <a:noFill/>
        </p:spPr>
        <p:txBody>
          <a:bodyPr wrap="square" anchor="ctr" lIns="0" rIns="0" tIns="0" bIns="0">
            <a:spAutoFit/>
          </a:bodyPr>
          <a:lstStyle/>
          <a:p>
            <a:pPr algn="ctr"/>
            <a:r>
              <a:rPr sz="1050" b="1">
                <a:solidFill>
                  <a:srgbClr val="1A1A1A"/>
                </a:solidFill>
                <a:latin typeface="Calibri"/>
              </a:rPr>
              <a:t>Rural Digital Bridge</a:t>
            </a:r>
          </a:p>
        </p:txBody>
      </p:sp>
      <p:sp>
        <p:nvSpPr>
          <p:cNvPr id="33" name="Rounded Rectangle 32"/>
          <p:cNvSpPr/>
          <p:nvPr/>
        </p:nvSpPr>
        <p:spPr>
          <a:xfrm>
            <a:off x="7796784" y="3598817"/>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906512" y="3671969"/>
            <a:ext cx="1542288" cy="337021"/>
          </a:xfrm>
          <a:prstGeom prst="rect">
            <a:avLst/>
          </a:prstGeom>
          <a:noFill/>
        </p:spPr>
        <p:txBody>
          <a:bodyPr wrap="square" anchor="ctr" lIns="0" rIns="0" tIns="0" bIns="0">
            <a:spAutoFit/>
          </a:bodyPr>
          <a:lstStyle/>
          <a:p>
            <a:pPr algn="ctr"/>
            <a:r>
              <a:rPr sz="1050" b="1">
                <a:solidFill>
                  <a:srgbClr val="1A1A1A"/>
                </a:solidFill>
                <a:latin typeface="Calibri"/>
              </a:rPr>
              <a:t>Coding and Robotics</a:t>
            </a:r>
          </a:p>
        </p:txBody>
      </p:sp>
      <p:sp>
        <p:nvSpPr>
          <p:cNvPr id="35" name="Rounded Rectangle 34"/>
          <p:cNvSpPr/>
          <p:nvPr/>
        </p:nvSpPr>
        <p:spPr>
          <a:xfrm>
            <a:off x="9787128" y="3598817"/>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9896856" y="3671969"/>
            <a:ext cx="1542288" cy="337021"/>
          </a:xfrm>
          <a:prstGeom prst="rect">
            <a:avLst/>
          </a:prstGeom>
          <a:noFill/>
        </p:spPr>
        <p:txBody>
          <a:bodyPr wrap="square" anchor="ctr" lIns="0" rIns="0" tIns="0" bIns="0">
            <a:spAutoFit/>
          </a:bodyPr>
          <a:lstStyle/>
          <a:p>
            <a:pPr algn="ctr"/>
            <a:r>
              <a:rPr sz="1050" b="1">
                <a:solidFill>
                  <a:srgbClr val="1A1A1A"/>
                </a:solidFill>
                <a:latin typeface="Calibri"/>
              </a:rPr>
              <a:t>Library</a:t>
            </a:r>
          </a:p>
        </p:txBody>
      </p:sp>
      <p:sp>
        <p:nvSpPr>
          <p:cNvPr id="37" name="Rounded Rectangle 36"/>
          <p:cNvSpPr/>
          <p:nvPr/>
        </p:nvSpPr>
        <p:spPr>
          <a:xfrm>
            <a:off x="5806440" y="4310742"/>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916168" y="4383894"/>
            <a:ext cx="1542288" cy="337021"/>
          </a:xfrm>
          <a:prstGeom prst="rect">
            <a:avLst/>
          </a:prstGeom>
          <a:noFill/>
        </p:spPr>
        <p:txBody>
          <a:bodyPr wrap="square" anchor="ctr" lIns="0" rIns="0" tIns="0" bIns="0">
            <a:spAutoFit/>
          </a:bodyPr>
          <a:lstStyle/>
          <a:p>
            <a:pPr algn="ctr"/>
            <a:r>
              <a:rPr sz="1050" b="1">
                <a:solidFill>
                  <a:srgbClr val="1A1A1A"/>
                </a:solidFill>
                <a:latin typeface="Calibri"/>
              </a:rPr>
              <a:t>Sports</a:t>
            </a:r>
          </a:p>
        </p:txBody>
      </p:sp>
      <p:sp>
        <p:nvSpPr>
          <p:cNvPr id="39" name="Rounded Rectangle 38"/>
          <p:cNvSpPr/>
          <p:nvPr/>
        </p:nvSpPr>
        <p:spPr>
          <a:xfrm>
            <a:off x="7796784" y="4310742"/>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906512" y="4383894"/>
            <a:ext cx="1542288" cy="337021"/>
          </a:xfrm>
          <a:prstGeom prst="rect">
            <a:avLst/>
          </a:prstGeom>
          <a:noFill/>
        </p:spPr>
        <p:txBody>
          <a:bodyPr wrap="square" anchor="ctr" lIns="0" rIns="0" tIns="0" bIns="0">
            <a:spAutoFit/>
          </a:bodyPr>
          <a:lstStyle/>
          <a:p>
            <a:pPr algn="ctr"/>
            <a:r>
              <a:rPr sz="1050" b="1">
                <a:solidFill>
                  <a:srgbClr val="1A1A1A"/>
                </a:solidFill>
                <a:latin typeface="Calibri"/>
              </a:rPr>
              <a:t>Culture and Heritage</a:t>
            </a:r>
          </a:p>
        </p:txBody>
      </p:sp>
      <p:sp>
        <p:nvSpPr>
          <p:cNvPr id="41" name="Rounded Rectangle 40"/>
          <p:cNvSpPr/>
          <p:nvPr/>
        </p:nvSpPr>
        <p:spPr>
          <a:xfrm>
            <a:off x="9787128" y="4310742"/>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9896856" y="4383894"/>
            <a:ext cx="1542288" cy="337021"/>
          </a:xfrm>
          <a:prstGeom prst="rect">
            <a:avLst/>
          </a:prstGeom>
          <a:noFill/>
        </p:spPr>
        <p:txBody>
          <a:bodyPr wrap="square" anchor="ctr" lIns="0" rIns="0" tIns="0" bIns="0">
            <a:spAutoFit/>
          </a:bodyPr>
          <a:lstStyle/>
          <a:p>
            <a:pPr algn="ctr"/>
            <a:r>
              <a:rPr sz="1050" b="1">
                <a:solidFill>
                  <a:srgbClr val="1A1A1A"/>
                </a:solidFill>
                <a:latin typeface="Calibri"/>
              </a:rPr>
              <a:t>Donations</a:t>
            </a:r>
          </a:p>
        </p:txBody>
      </p:sp>
      <p:sp>
        <p:nvSpPr>
          <p:cNvPr id="43" name="Rounded Rectangle 42"/>
          <p:cNvSpPr/>
          <p:nvPr/>
        </p:nvSpPr>
        <p:spPr>
          <a:xfrm>
            <a:off x="5806440" y="5022668"/>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916168" y="5095820"/>
            <a:ext cx="1542288" cy="337021"/>
          </a:xfrm>
          <a:prstGeom prst="rect">
            <a:avLst/>
          </a:prstGeom>
          <a:noFill/>
        </p:spPr>
        <p:txBody>
          <a:bodyPr wrap="square" anchor="ctr" lIns="0" rIns="0" tIns="0" bIns="0">
            <a:spAutoFit/>
          </a:bodyPr>
          <a:lstStyle/>
          <a:p>
            <a:pPr algn="ctr"/>
            <a:r>
              <a:rPr sz="1050" b="1">
                <a:solidFill>
                  <a:srgbClr val="1A1A1A"/>
                </a:solidFill>
                <a:latin typeface="Calibri"/>
              </a:rPr>
              <a:t>Student Teachers</a:t>
            </a:r>
          </a:p>
        </p:txBody>
      </p:sp>
      <p:sp>
        <p:nvSpPr>
          <p:cNvPr id="45" name="Rounded Rectangle 44"/>
          <p:cNvSpPr/>
          <p:nvPr/>
        </p:nvSpPr>
        <p:spPr>
          <a:xfrm>
            <a:off x="7796784" y="5022668"/>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906512" y="5095820"/>
            <a:ext cx="1542288" cy="337021"/>
          </a:xfrm>
          <a:prstGeom prst="rect">
            <a:avLst/>
          </a:prstGeom>
          <a:noFill/>
        </p:spPr>
        <p:txBody>
          <a:bodyPr wrap="square" anchor="ctr" lIns="0" rIns="0" tIns="0" bIns="0">
            <a:spAutoFit/>
          </a:bodyPr>
          <a:lstStyle/>
          <a:p>
            <a:pPr algn="ctr"/>
            <a:r>
              <a:rPr sz="1050" b="1">
                <a:solidFill>
                  <a:srgbClr val="1A1A1A"/>
                </a:solidFill>
                <a:latin typeface="Calibri"/>
              </a:rPr>
              <a:t>Vacancies</a:t>
            </a:r>
          </a:p>
        </p:txBody>
      </p:sp>
      <p:sp>
        <p:nvSpPr>
          <p:cNvPr id="47" name="Rounded Rectangle 46"/>
          <p:cNvSpPr/>
          <p:nvPr/>
        </p:nvSpPr>
        <p:spPr>
          <a:xfrm>
            <a:off x="9787128" y="5022668"/>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896856" y="5095820"/>
            <a:ext cx="1542288" cy="337021"/>
          </a:xfrm>
          <a:prstGeom prst="rect">
            <a:avLst/>
          </a:prstGeom>
          <a:noFill/>
        </p:spPr>
        <p:txBody>
          <a:bodyPr wrap="square" anchor="ctr" lIns="0" rIns="0" tIns="0" bIns="0">
            <a:spAutoFit/>
          </a:bodyPr>
          <a:lstStyle/>
          <a:p>
            <a:pPr algn="ctr"/>
            <a:r>
              <a:rPr sz="1050" b="1">
                <a:solidFill>
                  <a:srgbClr val="1A1A1A"/>
                </a:solidFill>
                <a:latin typeface="Calibri"/>
              </a:rPr>
              <a:t>Tenders</a:t>
            </a:r>
          </a:p>
        </p:txBody>
      </p:sp>
      <p:sp>
        <p:nvSpPr>
          <p:cNvPr id="49" name="Rounded Rectangle 48"/>
          <p:cNvSpPr/>
          <p:nvPr/>
        </p:nvSpPr>
        <p:spPr>
          <a:xfrm>
            <a:off x="5806440" y="5734594"/>
            <a:ext cx="1761744" cy="483325"/>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916168" y="5807746"/>
            <a:ext cx="1542288" cy="337021"/>
          </a:xfrm>
          <a:prstGeom prst="rect">
            <a:avLst/>
          </a:prstGeom>
          <a:noFill/>
        </p:spPr>
        <p:txBody>
          <a:bodyPr wrap="square" anchor="ctr" lIns="0" rIns="0" tIns="0" bIns="0">
            <a:spAutoFit/>
          </a:bodyPr>
          <a:lstStyle/>
          <a:p>
            <a:pPr algn="ctr"/>
            <a:r>
              <a:rPr sz="1050" b="1">
                <a:solidFill>
                  <a:srgbClr val="1A1A1A"/>
                </a:solidFill>
                <a:latin typeface="Calibri"/>
              </a:rPr>
              <a:t>Strategic Partners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Where Does the Nong Modikwa Digital Platform Fit?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Working alongside existing education systems — not replacing them</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9</a:t>
            </a:r>
          </a:p>
        </p:txBody>
      </p:sp>
      <p:sp>
        <p:nvSpPr>
          <p:cNvPr id="10" name="TextBox 9"/>
          <p:cNvSpPr txBox="1"/>
          <p:nvPr/>
        </p:nvSpPr>
        <p:spPr>
          <a:xfrm>
            <a:off x="548640" y="1280160"/>
            <a:ext cx="11064240" cy="274320"/>
          </a:xfrm>
          <a:prstGeom prst="rect">
            <a:avLst/>
          </a:prstGeom>
          <a:noFill/>
        </p:spPr>
        <p:txBody>
          <a:bodyPr wrap="square" anchor="t" lIns="0" rIns="0" tIns="0" bIns="0">
            <a:spAutoFit/>
          </a:bodyPr>
          <a:lstStyle/>
          <a:p>
            <a:pPr algn="ctr">
              <a:lnSpc>
                <a:spcPct val="115000"/>
              </a:lnSpc>
            </a:pPr>
            <a:r>
              <a:rPr sz="1100" b="1" i="0">
                <a:solidFill>
                  <a:srgbClr val="B88E10"/>
                </a:solidFill>
                <a:latin typeface="Calibri"/>
              </a:rPr>
              <a:t>OFFICIAL GOVERNMENT AND EDUCATION SYSTEMS</a:t>
            </a:r>
          </a:p>
        </p:txBody>
      </p:sp>
      <p:sp>
        <p:nvSpPr>
          <p:cNvPr id="11" name="Rounded Rectangle 10"/>
          <p:cNvSpPr/>
          <p:nvPr/>
        </p:nvSpPr>
        <p:spPr>
          <a:xfrm>
            <a:off x="1371600" y="1600200"/>
            <a:ext cx="4206240" cy="91440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481328" y="1673352"/>
            <a:ext cx="3986783" cy="768096"/>
          </a:xfrm>
          <a:prstGeom prst="rect">
            <a:avLst/>
          </a:prstGeom>
          <a:noFill/>
        </p:spPr>
        <p:txBody>
          <a:bodyPr wrap="square" anchor="ctr" lIns="0" rIns="0" tIns="0" bIns="0">
            <a:spAutoFit/>
          </a:bodyPr>
          <a:lstStyle/>
          <a:p>
            <a:pPr algn="ctr"/>
            <a:r>
              <a:rPr sz="1400" b="1">
                <a:solidFill>
                  <a:srgbClr val="F4C430"/>
                </a:solidFill>
                <a:latin typeface="Calibri"/>
              </a:rPr>
              <a:t>🛡  SA-SAMS</a:t>
            </a:r>
          </a:p>
          <a:p>
            <a:pPr algn="ctr">
              <a:spcBef>
                <a:spcPts val="300"/>
              </a:spcBef>
            </a:pPr>
            <a:r>
              <a:rPr sz="950">
                <a:solidFill>
                  <a:srgbClr val="FFFFFF"/>
                </a:solidFill>
                <a:latin typeface="Calibri"/>
              </a:rPr>
              <a:t>Official School Administration and Management System</a:t>
            </a:r>
          </a:p>
          <a:p>
            <a:pPr algn="ctr">
              <a:spcBef>
                <a:spcPts val="300"/>
              </a:spcBef>
            </a:pPr>
            <a:r>
              <a:rPr sz="950">
                <a:solidFill>
                  <a:srgbClr val="FFFFFF"/>
                </a:solidFill>
                <a:latin typeface="Calibri"/>
              </a:rPr>
              <a:t>Learner records · Educator information · Attendance · Official reporting</a:t>
            </a:r>
          </a:p>
        </p:txBody>
      </p:sp>
      <p:sp>
        <p:nvSpPr>
          <p:cNvPr id="13" name="Rounded Rectangle 12"/>
          <p:cNvSpPr/>
          <p:nvPr/>
        </p:nvSpPr>
        <p:spPr>
          <a:xfrm>
            <a:off x="6583680" y="1600200"/>
            <a:ext cx="4206240" cy="91440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693408" y="1673352"/>
            <a:ext cx="3986783" cy="768096"/>
          </a:xfrm>
          <a:prstGeom prst="rect">
            <a:avLst/>
          </a:prstGeom>
          <a:noFill/>
        </p:spPr>
        <p:txBody>
          <a:bodyPr wrap="square" anchor="ctr" lIns="0" rIns="0" tIns="0" bIns="0">
            <a:spAutoFit/>
          </a:bodyPr>
          <a:lstStyle/>
          <a:p>
            <a:pPr algn="ctr"/>
            <a:r>
              <a:rPr sz="1400" b="1">
                <a:solidFill>
                  <a:srgbClr val="F4C430"/>
                </a:solidFill>
                <a:latin typeface="Calibri"/>
              </a:rPr>
              <a:t>🔒  TRIPLE D / DDD</a:t>
            </a:r>
          </a:p>
          <a:p>
            <a:pPr algn="ctr">
              <a:spcBef>
                <a:spcPts val="300"/>
              </a:spcBef>
            </a:pPr>
            <a:r>
              <a:rPr sz="950">
                <a:solidFill>
                  <a:srgbClr val="FFFFFF"/>
                </a:solidFill>
                <a:latin typeface="Calibri"/>
              </a:rPr>
              <a:t>Official Departmental Digital System</a:t>
            </a:r>
          </a:p>
          <a:p>
            <a:pPr algn="ctr">
              <a:spcBef>
                <a:spcPts val="300"/>
              </a:spcBef>
            </a:pPr>
            <a:r>
              <a:rPr sz="950">
                <a:solidFill>
                  <a:srgbClr val="FFFFFF"/>
                </a:solidFill>
                <a:latin typeface="Calibri"/>
              </a:rPr>
              <a:t>Departmental digital information and reporting processes</a:t>
            </a:r>
          </a:p>
        </p:txBody>
      </p:sp>
      <p:sp>
        <p:nvSpPr>
          <p:cNvPr id="15" name="TextBox 14"/>
          <p:cNvSpPr txBox="1"/>
          <p:nvPr/>
        </p:nvSpPr>
        <p:spPr>
          <a:xfrm>
            <a:off x="548640" y="2578608"/>
            <a:ext cx="11064240" cy="256032"/>
          </a:xfrm>
          <a:prstGeom prst="rect">
            <a:avLst/>
          </a:prstGeom>
          <a:noFill/>
        </p:spPr>
        <p:txBody>
          <a:bodyPr wrap="square" anchor="t" lIns="0" rIns="0" tIns="0" bIns="0">
            <a:spAutoFit/>
          </a:bodyPr>
          <a:lstStyle/>
          <a:p>
            <a:pPr algn="ctr">
              <a:lnSpc>
                <a:spcPct val="115000"/>
              </a:lnSpc>
            </a:pPr>
            <a:r>
              <a:rPr sz="1000" b="1" i="0">
                <a:solidFill>
                  <a:srgbClr val="5A5A5A"/>
                </a:solidFill>
                <a:latin typeface="Calibri"/>
              </a:rPr>
              <a:t>Official Systems  ·  Authorised Data  ·  Government-Controlled Access</a:t>
            </a:r>
          </a:p>
        </p:txBody>
      </p:sp>
      <p:sp>
        <p:nvSpPr>
          <p:cNvPr id="16" name="Down Arrow 15"/>
          <p:cNvSpPr/>
          <p:nvPr/>
        </p:nvSpPr>
        <p:spPr>
          <a:xfrm>
            <a:off x="5989320" y="2852928"/>
            <a:ext cx="201168" cy="256032"/>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09360" y="2852928"/>
            <a:ext cx="4572000" cy="256032"/>
          </a:xfrm>
          <a:prstGeom prst="rect">
            <a:avLst/>
          </a:prstGeom>
          <a:noFill/>
        </p:spPr>
        <p:txBody>
          <a:bodyPr wrap="square" anchor="t" lIns="0" rIns="0" tIns="0" bIns="0">
            <a:spAutoFit/>
          </a:bodyPr>
          <a:lstStyle/>
          <a:p>
            <a:pPr algn="l">
              <a:lnSpc>
                <a:spcPct val="115000"/>
              </a:lnSpc>
            </a:pPr>
            <a:r>
              <a:rPr sz="1000" b="1" i="0">
                <a:solidFill>
                  <a:srgbClr val="B88E10"/>
                </a:solidFill>
                <a:latin typeface="Calibri"/>
              </a:rPr>
              <a:t>APPROVED / AUTHORISED INFORMATION ONLY</a:t>
            </a:r>
          </a:p>
        </p:txBody>
      </p:sp>
      <p:sp>
        <p:nvSpPr>
          <p:cNvPr id="18" name="Rounded Rectangle 17"/>
          <p:cNvSpPr/>
          <p:nvPr/>
        </p:nvSpPr>
        <p:spPr>
          <a:xfrm>
            <a:off x="1371600" y="3200400"/>
            <a:ext cx="9418320" cy="96012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1481328" y="3273552"/>
            <a:ext cx="9198864" cy="813816"/>
          </a:xfrm>
          <a:prstGeom prst="rect">
            <a:avLst/>
          </a:prstGeom>
          <a:noFill/>
        </p:spPr>
        <p:txBody>
          <a:bodyPr wrap="square" anchor="ctr" lIns="0" rIns="0" tIns="0" bIns="0">
            <a:spAutoFit/>
          </a:bodyPr>
          <a:lstStyle/>
          <a:p>
            <a:pPr algn="ctr"/>
            <a:r>
              <a:rPr sz="1500" b="1">
                <a:solidFill>
                  <a:srgbClr val="1A1A1A"/>
                </a:solidFill>
                <a:latin typeface="Calibri"/>
              </a:rPr>
              <a:t>NONG MODIKWA PRIMARY SCHOOL DIGITAL PLATFORM</a:t>
            </a:r>
          </a:p>
          <a:p>
            <a:pPr algn="ctr">
              <a:spcBef>
                <a:spcPts val="300"/>
              </a:spcBef>
            </a:pPr>
            <a:r>
              <a:rPr sz="950">
                <a:solidFill>
                  <a:srgbClr val="1A1A1A"/>
                </a:solidFill>
                <a:latin typeface="Calibri"/>
              </a:rPr>
              <a:t>The School's Digital Engagement and Service Layer  ·  Website · Dashboard · AI Assistant · Announcements · Academics · Downloads · Library · LTSM · Gallery · RDB · Coding and Robotics</a:t>
            </a:r>
          </a:p>
        </p:txBody>
      </p:sp>
      <p:sp>
        <p:nvSpPr>
          <p:cNvPr id="20" name="Down Arrow 19"/>
          <p:cNvSpPr/>
          <p:nvPr/>
        </p:nvSpPr>
        <p:spPr>
          <a:xfrm>
            <a:off x="5989320" y="4206240"/>
            <a:ext cx="201168" cy="219456"/>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4206240"/>
            <a:ext cx="4937760" cy="237744"/>
          </a:xfrm>
          <a:prstGeom prst="rect">
            <a:avLst/>
          </a:prstGeom>
          <a:noFill/>
        </p:spPr>
        <p:txBody>
          <a:bodyPr wrap="square" anchor="t" lIns="0" rIns="0" tIns="0" bIns="0">
            <a:spAutoFit/>
          </a:bodyPr>
          <a:lstStyle/>
          <a:p>
            <a:pPr algn="l">
              <a:lnSpc>
                <a:spcPct val="115000"/>
              </a:lnSpc>
            </a:pPr>
            <a:r>
              <a:rPr sz="1000" b="1" i="0">
                <a:solidFill>
                  <a:srgbClr val="B88E10"/>
                </a:solidFill>
                <a:latin typeface="Calibri"/>
              </a:rPr>
              <a:t>APPROPRIATE INFORMATION FOR THE SCHOOL COMMUNITY</a:t>
            </a:r>
          </a:p>
        </p:txBody>
      </p:sp>
      <p:sp>
        <p:nvSpPr>
          <p:cNvPr id="22" name="Rounded Rectangle 21"/>
          <p:cNvSpPr/>
          <p:nvPr/>
        </p:nvSpPr>
        <p:spPr>
          <a:xfrm>
            <a:off x="1371600" y="45262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481328" y="4599432"/>
            <a:ext cx="1481328" cy="82296"/>
          </a:xfrm>
          <a:prstGeom prst="rect">
            <a:avLst/>
          </a:prstGeom>
          <a:noFill/>
        </p:spPr>
        <p:txBody>
          <a:bodyPr wrap="square" anchor="ctr" lIns="0" rIns="0" tIns="0" bIns="0">
            <a:spAutoFit/>
          </a:bodyPr>
          <a:lstStyle/>
          <a:p>
            <a:pPr algn="ctr"/>
            <a:r>
              <a:rPr sz="1000" b="1">
                <a:solidFill>
                  <a:srgbClr val="1A1A1A"/>
                </a:solidFill>
                <a:latin typeface="Calibri"/>
              </a:rPr>
              <a:t>Learners</a:t>
            </a:r>
          </a:p>
        </p:txBody>
      </p:sp>
      <p:sp>
        <p:nvSpPr>
          <p:cNvPr id="24" name="Rounded Rectangle 23"/>
          <p:cNvSpPr/>
          <p:nvPr/>
        </p:nvSpPr>
        <p:spPr>
          <a:xfrm>
            <a:off x="3300984" y="45262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410712" y="4599432"/>
            <a:ext cx="1481328" cy="82296"/>
          </a:xfrm>
          <a:prstGeom prst="rect">
            <a:avLst/>
          </a:prstGeom>
          <a:noFill/>
        </p:spPr>
        <p:txBody>
          <a:bodyPr wrap="square" anchor="ctr" lIns="0" rIns="0" tIns="0" bIns="0">
            <a:spAutoFit/>
          </a:bodyPr>
          <a:lstStyle/>
          <a:p>
            <a:pPr algn="ctr"/>
            <a:r>
              <a:rPr sz="1000" b="1">
                <a:solidFill>
                  <a:srgbClr val="1A1A1A"/>
                </a:solidFill>
                <a:latin typeface="Calibri"/>
              </a:rPr>
              <a:t>Educators</a:t>
            </a:r>
          </a:p>
        </p:txBody>
      </p:sp>
      <p:sp>
        <p:nvSpPr>
          <p:cNvPr id="26" name="Rounded Rectangle 25"/>
          <p:cNvSpPr/>
          <p:nvPr/>
        </p:nvSpPr>
        <p:spPr>
          <a:xfrm>
            <a:off x="5230368" y="45262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40096" y="4599432"/>
            <a:ext cx="1481328" cy="82296"/>
          </a:xfrm>
          <a:prstGeom prst="rect">
            <a:avLst/>
          </a:prstGeom>
          <a:noFill/>
        </p:spPr>
        <p:txBody>
          <a:bodyPr wrap="square" anchor="ctr" lIns="0" rIns="0" tIns="0" bIns="0">
            <a:spAutoFit/>
          </a:bodyPr>
          <a:lstStyle/>
          <a:p>
            <a:pPr algn="ctr"/>
            <a:r>
              <a:rPr sz="1000" b="1">
                <a:solidFill>
                  <a:srgbClr val="1A1A1A"/>
                </a:solidFill>
                <a:latin typeface="Calibri"/>
              </a:rPr>
              <a:t>Principal</a:t>
            </a:r>
          </a:p>
        </p:txBody>
      </p:sp>
      <p:sp>
        <p:nvSpPr>
          <p:cNvPr id="28" name="Rounded Rectangle 27"/>
          <p:cNvSpPr/>
          <p:nvPr/>
        </p:nvSpPr>
        <p:spPr>
          <a:xfrm>
            <a:off x="7159752" y="45262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269480" y="4599432"/>
            <a:ext cx="1481328" cy="82296"/>
          </a:xfrm>
          <a:prstGeom prst="rect">
            <a:avLst/>
          </a:prstGeom>
          <a:noFill/>
        </p:spPr>
        <p:txBody>
          <a:bodyPr wrap="square" anchor="ctr" lIns="0" rIns="0" tIns="0" bIns="0">
            <a:spAutoFit/>
          </a:bodyPr>
          <a:lstStyle/>
          <a:p>
            <a:pPr algn="ctr"/>
            <a:r>
              <a:rPr sz="1000" b="1">
                <a:solidFill>
                  <a:srgbClr val="1A1A1A"/>
                </a:solidFill>
                <a:latin typeface="Calibri"/>
              </a:rPr>
              <a:t>Management</a:t>
            </a:r>
          </a:p>
        </p:txBody>
      </p:sp>
      <p:sp>
        <p:nvSpPr>
          <p:cNvPr id="30" name="Rounded Rectangle 29"/>
          <p:cNvSpPr/>
          <p:nvPr/>
        </p:nvSpPr>
        <p:spPr>
          <a:xfrm>
            <a:off x="9089136" y="45262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9198864" y="4599432"/>
            <a:ext cx="1481328" cy="82296"/>
          </a:xfrm>
          <a:prstGeom prst="rect">
            <a:avLst/>
          </a:prstGeom>
          <a:noFill/>
        </p:spPr>
        <p:txBody>
          <a:bodyPr wrap="square" anchor="ctr" lIns="0" rIns="0" tIns="0" bIns="0">
            <a:spAutoFit/>
          </a:bodyPr>
          <a:lstStyle/>
          <a:p>
            <a:pPr algn="ctr"/>
            <a:r>
              <a:rPr sz="1000" b="1">
                <a:solidFill>
                  <a:srgbClr val="1A1A1A"/>
                </a:solidFill>
                <a:latin typeface="Calibri"/>
              </a:rPr>
              <a:t>Parents</a:t>
            </a:r>
          </a:p>
        </p:txBody>
      </p:sp>
      <p:sp>
        <p:nvSpPr>
          <p:cNvPr id="32" name="Rounded Rectangle 31"/>
          <p:cNvSpPr/>
          <p:nvPr/>
        </p:nvSpPr>
        <p:spPr>
          <a:xfrm>
            <a:off x="1371600" y="49834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481328" y="5056632"/>
            <a:ext cx="1481328" cy="82296"/>
          </a:xfrm>
          <a:prstGeom prst="rect">
            <a:avLst/>
          </a:prstGeom>
          <a:noFill/>
        </p:spPr>
        <p:txBody>
          <a:bodyPr wrap="square" anchor="ctr" lIns="0" rIns="0" tIns="0" bIns="0">
            <a:spAutoFit/>
          </a:bodyPr>
          <a:lstStyle/>
          <a:p>
            <a:pPr algn="ctr"/>
            <a:r>
              <a:rPr sz="1000" b="1">
                <a:solidFill>
                  <a:srgbClr val="1A1A1A"/>
                </a:solidFill>
                <a:latin typeface="Calibri"/>
              </a:rPr>
              <a:t>Community</a:t>
            </a:r>
          </a:p>
        </p:txBody>
      </p:sp>
      <p:sp>
        <p:nvSpPr>
          <p:cNvPr id="34" name="Rounded Rectangle 33"/>
          <p:cNvSpPr/>
          <p:nvPr/>
        </p:nvSpPr>
        <p:spPr>
          <a:xfrm>
            <a:off x="3300984" y="49834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410712" y="5056632"/>
            <a:ext cx="1481328" cy="82296"/>
          </a:xfrm>
          <a:prstGeom prst="rect">
            <a:avLst/>
          </a:prstGeom>
          <a:noFill/>
        </p:spPr>
        <p:txBody>
          <a:bodyPr wrap="square" anchor="ctr" lIns="0" rIns="0" tIns="0" bIns="0">
            <a:spAutoFit/>
          </a:bodyPr>
          <a:lstStyle/>
          <a:p>
            <a:pPr algn="ctr"/>
            <a:r>
              <a:rPr sz="1000" b="1">
                <a:solidFill>
                  <a:srgbClr val="1A1A1A"/>
                </a:solidFill>
                <a:latin typeface="Calibri"/>
              </a:rPr>
              <a:t>Student Teachers</a:t>
            </a:r>
          </a:p>
        </p:txBody>
      </p:sp>
      <p:sp>
        <p:nvSpPr>
          <p:cNvPr id="36" name="Rounded Rectangle 35"/>
          <p:cNvSpPr/>
          <p:nvPr/>
        </p:nvSpPr>
        <p:spPr>
          <a:xfrm>
            <a:off x="5230368" y="49834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340096" y="5056632"/>
            <a:ext cx="1481328" cy="82296"/>
          </a:xfrm>
          <a:prstGeom prst="rect">
            <a:avLst/>
          </a:prstGeom>
          <a:noFill/>
        </p:spPr>
        <p:txBody>
          <a:bodyPr wrap="square" anchor="ctr" lIns="0" rIns="0" tIns="0" bIns="0">
            <a:spAutoFit/>
          </a:bodyPr>
          <a:lstStyle/>
          <a:p>
            <a:pPr algn="ctr"/>
            <a:r>
              <a:rPr sz="1000" b="1">
                <a:solidFill>
                  <a:srgbClr val="1A1A1A"/>
                </a:solidFill>
                <a:latin typeface="Calibri"/>
              </a:rPr>
              <a:t>Universities</a:t>
            </a:r>
          </a:p>
        </p:txBody>
      </p:sp>
      <p:sp>
        <p:nvSpPr>
          <p:cNvPr id="38" name="Rounded Rectangle 37"/>
          <p:cNvSpPr/>
          <p:nvPr/>
        </p:nvSpPr>
        <p:spPr>
          <a:xfrm>
            <a:off x="7159752" y="49834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269480" y="5056632"/>
            <a:ext cx="1481328" cy="82296"/>
          </a:xfrm>
          <a:prstGeom prst="rect">
            <a:avLst/>
          </a:prstGeom>
          <a:noFill/>
        </p:spPr>
        <p:txBody>
          <a:bodyPr wrap="square" anchor="ctr" lIns="0" rIns="0" tIns="0" bIns="0">
            <a:spAutoFit/>
          </a:bodyPr>
          <a:lstStyle/>
          <a:p>
            <a:pPr algn="ctr"/>
            <a:r>
              <a:rPr sz="1000" b="1">
                <a:solidFill>
                  <a:srgbClr val="1A1A1A"/>
                </a:solidFill>
                <a:latin typeface="Calibri"/>
              </a:rPr>
              <a:t>Partners</a:t>
            </a:r>
          </a:p>
        </p:txBody>
      </p:sp>
      <p:sp>
        <p:nvSpPr>
          <p:cNvPr id="40" name="Rounded Rectangle 39"/>
          <p:cNvSpPr/>
          <p:nvPr/>
        </p:nvSpPr>
        <p:spPr>
          <a:xfrm>
            <a:off x="9089136" y="4983480"/>
            <a:ext cx="1700784" cy="2286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9198864" y="5056632"/>
            <a:ext cx="1481328" cy="82296"/>
          </a:xfrm>
          <a:prstGeom prst="rect">
            <a:avLst/>
          </a:prstGeom>
          <a:noFill/>
        </p:spPr>
        <p:txBody>
          <a:bodyPr wrap="square" anchor="ctr" lIns="0" rIns="0" tIns="0" bIns="0">
            <a:spAutoFit/>
          </a:bodyPr>
          <a:lstStyle/>
          <a:p>
            <a:pPr algn="ctr"/>
            <a:r>
              <a:rPr sz="1000" b="1">
                <a:solidFill>
                  <a:srgbClr val="1A1A1A"/>
                </a:solidFill>
                <a:latin typeface="Calibri"/>
              </a:rPr>
              <a:t>Guests</a:t>
            </a:r>
          </a:p>
        </p:txBody>
      </p:sp>
      <p:sp>
        <p:nvSpPr>
          <p:cNvPr id="42" name="TextBox 41"/>
          <p:cNvSpPr txBox="1"/>
          <p:nvPr/>
        </p:nvSpPr>
        <p:spPr>
          <a:xfrm>
            <a:off x="548640" y="5285232"/>
            <a:ext cx="5029200" cy="274320"/>
          </a:xfrm>
          <a:prstGeom prst="rect">
            <a:avLst/>
          </a:prstGeom>
          <a:noFill/>
        </p:spPr>
        <p:txBody>
          <a:bodyPr wrap="square" anchor="t" lIns="0" rIns="0" tIns="0" bIns="0">
            <a:spAutoFit/>
          </a:bodyPr>
          <a:lstStyle/>
          <a:p>
            <a:pPr algn="l">
              <a:lnSpc>
                <a:spcPct val="115000"/>
              </a:lnSpc>
            </a:pPr>
            <a:r>
              <a:rPr sz="1100" b="1" i="0">
                <a:solidFill>
                  <a:srgbClr val="1A1A1A"/>
                </a:solidFill>
                <a:latin typeface="Calibri"/>
              </a:rPr>
              <a:t>ROLE-BASED ACCESS</a:t>
            </a:r>
          </a:p>
        </p:txBody>
      </p:sp>
      <p:sp>
        <p:nvSpPr>
          <p:cNvPr id="43" name="TextBox 42"/>
          <p:cNvSpPr txBox="1"/>
          <p:nvPr/>
        </p:nvSpPr>
        <p:spPr>
          <a:xfrm>
            <a:off x="548640" y="5559552"/>
            <a:ext cx="5486400" cy="822960"/>
          </a:xfrm>
          <a:prstGeom prst="rect">
            <a:avLst/>
          </a:prstGeom>
          <a:noFill/>
        </p:spPr>
        <p:txBody>
          <a:bodyPr wrap="square" anchor="t" lIns="0" rIns="0" tIns="0" bIns="0">
            <a:spAutoFit/>
          </a:bodyPr>
          <a:lstStyle/>
          <a:p>
            <a:pPr algn="l">
              <a:lnSpc>
                <a:spcPct val="125000"/>
              </a:lnSpc>
            </a:pPr>
            <a:r>
              <a:rPr sz="950" b="0" i="0">
                <a:solidFill>
                  <a:srgbClr val="5A5A5A"/>
                </a:solidFill>
                <a:latin typeface="Calibri"/>
              </a:rPr>
              <a:t>Principal / Administrator → full authorised access</a:t>
            </a:r>
          </a:p>
          <a:p>
            <a:pPr algn="l">
              <a:lnSpc>
                <a:spcPct val="125000"/>
              </a:lnSpc>
            </a:pPr>
            <a:r>
              <a:rPr sz="950" b="0" i="0">
                <a:solidFill>
                  <a:srgbClr val="5A5A5A"/>
                </a:solidFill>
                <a:latin typeface="Calibri"/>
              </a:rPr>
              <a:t>Management → relevant management access</a:t>
            </a:r>
          </a:p>
          <a:p>
            <a:pPr algn="l">
              <a:lnSpc>
                <a:spcPct val="125000"/>
              </a:lnSpc>
            </a:pPr>
            <a:r>
              <a:rPr sz="950" b="0" i="0">
                <a:solidFill>
                  <a:srgbClr val="5A5A5A"/>
                </a:solidFill>
                <a:latin typeface="Calibri"/>
              </a:rPr>
              <a:t>Educators → teaching and school information</a:t>
            </a:r>
          </a:p>
        </p:txBody>
      </p:sp>
      <p:sp>
        <p:nvSpPr>
          <p:cNvPr id="44" name="TextBox 43"/>
          <p:cNvSpPr txBox="1"/>
          <p:nvPr/>
        </p:nvSpPr>
        <p:spPr>
          <a:xfrm>
            <a:off x="3566160" y="5559552"/>
            <a:ext cx="2926080" cy="822960"/>
          </a:xfrm>
          <a:prstGeom prst="rect">
            <a:avLst/>
          </a:prstGeom>
          <a:noFill/>
        </p:spPr>
        <p:txBody>
          <a:bodyPr wrap="square" anchor="t" lIns="0" rIns="0" tIns="0" bIns="0">
            <a:spAutoFit/>
          </a:bodyPr>
          <a:lstStyle/>
          <a:p>
            <a:pPr algn="l">
              <a:lnSpc>
                <a:spcPct val="125000"/>
              </a:lnSpc>
            </a:pPr>
            <a:r>
              <a:rPr sz="950" b="0" i="0">
                <a:solidFill>
                  <a:srgbClr val="5A5A5A"/>
                </a:solidFill>
                <a:latin typeface="Calibri"/>
              </a:rPr>
              <a:t>Learners → approved learning information only</a:t>
            </a:r>
          </a:p>
          <a:p>
            <a:pPr algn="l">
              <a:lnSpc>
                <a:spcPct val="125000"/>
              </a:lnSpc>
            </a:pPr>
            <a:r>
              <a:rPr sz="950" b="0" i="0">
                <a:solidFill>
                  <a:srgbClr val="5A5A5A"/>
                </a:solidFill>
                <a:latin typeface="Calibri"/>
              </a:rPr>
              <a:t>Parents and Public → public, non-sensitive information only</a:t>
            </a:r>
          </a:p>
        </p:txBody>
      </p:sp>
      <p:sp>
        <p:nvSpPr>
          <p:cNvPr id="45" name="Rounded Rectangle 44"/>
          <p:cNvSpPr/>
          <p:nvPr/>
        </p:nvSpPr>
        <p:spPr>
          <a:xfrm>
            <a:off x="6583680" y="5212080"/>
            <a:ext cx="4937760" cy="123444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693408" y="5285232"/>
            <a:ext cx="4718304" cy="1088136"/>
          </a:xfrm>
          <a:prstGeom prst="rect">
            <a:avLst/>
          </a:prstGeom>
          <a:noFill/>
        </p:spPr>
        <p:txBody>
          <a:bodyPr wrap="square" anchor="ctr" lIns="0" rIns="0" tIns="0" bIns="0">
            <a:spAutoFit/>
          </a:bodyPr>
          <a:lstStyle/>
          <a:p>
            <a:pPr algn="ctr"/>
            <a:r>
              <a:rPr sz="1150" b="1">
                <a:solidFill>
                  <a:srgbClr val="F4C430"/>
                </a:solidFill>
                <a:latin typeface="Calibri"/>
              </a:rPr>
              <a:t>SENSITIVE DATA REMAINS PROTECTED</a:t>
            </a:r>
          </a:p>
          <a:p>
            <a:pPr algn="ctr">
              <a:spcBef>
                <a:spcPts val="300"/>
              </a:spcBef>
            </a:pPr>
            <a:r>
              <a:rPr sz="850">
                <a:solidFill>
                  <a:srgbClr val="FFFFFF"/>
                </a:solidFill>
                <a:latin typeface="Calibri"/>
              </a:rPr>
              <a:t>The website does not replace SA-SAMS, Triple D/DDD or any</a:t>
            </a:r>
          </a:p>
          <a:p>
            <a:pPr algn="ctr">
              <a:spcBef>
                <a:spcPts val="300"/>
              </a:spcBef>
            </a:pPr>
            <a:r>
              <a:rPr sz="850">
                <a:solidFill>
                  <a:srgbClr val="FFFFFF"/>
                </a:solidFill>
                <a:latin typeface="Calibri"/>
              </a:rPr>
              <a:t>other official system, and has no direct integration with them.</a:t>
            </a:r>
          </a:p>
          <a:p>
            <a:pPr algn="ctr">
              <a:spcBef>
                <a:spcPts val="300"/>
              </a:spcBef>
            </a:pPr>
            <a:r>
              <a:rPr sz="850">
                <a:solidFill>
                  <a:srgbClr val="FFFFFF"/>
                </a:solidFill>
                <a:latin typeface="Calibri"/>
              </a:rPr>
              <a:t>Only approved, appropriate information is shared.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Complementary Systems, Working Together</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How the three systems relate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10</a:t>
            </a:r>
          </a:p>
        </p:txBody>
      </p:sp>
      <p:sp>
        <p:nvSpPr>
          <p:cNvPr id="10" name="Rounded Rectangle 9"/>
          <p:cNvSpPr/>
          <p:nvPr/>
        </p:nvSpPr>
        <p:spPr>
          <a:xfrm>
            <a:off x="731520" y="1600200"/>
            <a:ext cx="3383280" cy="173736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41248" y="1673352"/>
            <a:ext cx="3163824" cy="1591056"/>
          </a:xfrm>
          <a:prstGeom prst="rect">
            <a:avLst/>
          </a:prstGeom>
          <a:noFill/>
        </p:spPr>
        <p:txBody>
          <a:bodyPr wrap="square" anchor="ctr" lIns="0" rIns="0" tIns="0" bIns="0">
            <a:spAutoFit/>
          </a:bodyPr>
          <a:lstStyle/>
          <a:p>
            <a:pPr algn="ctr"/>
            <a:r>
              <a:rPr sz="1500" b="1">
                <a:solidFill>
                  <a:srgbClr val="F4C430"/>
                </a:solidFill>
                <a:latin typeface="Calibri"/>
              </a:rPr>
              <a:t>SA-SAMS</a:t>
            </a:r>
          </a:p>
          <a:p>
            <a:pPr algn="ctr">
              <a:spcBef>
                <a:spcPts val="300"/>
              </a:spcBef>
            </a:pPr>
            <a:r>
              <a:rPr sz="1100">
                <a:solidFill>
                  <a:srgbClr val="FFFFFF"/>
                </a:solidFill>
                <a:latin typeface="Calibri"/>
              </a:rPr>
              <a:t>Official school administration</a:t>
            </a:r>
          </a:p>
          <a:p>
            <a:pPr algn="ctr">
              <a:spcBef>
                <a:spcPts val="300"/>
              </a:spcBef>
            </a:pPr>
            <a:r>
              <a:rPr sz="1100">
                <a:solidFill>
                  <a:srgbClr val="FFFFFF"/>
                </a:solidFill>
                <a:latin typeface="Calibri"/>
              </a:rPr>
              <a:t>and record-keeping</a:t>
            </a:r>
          </a:p>
        </p:txBody>
      </p:sp>
      <p:sp>
        <p:nvSpPr>
          <p:cNvPr id="12" name="Right Arrow 11"/>
          <p:cNvSpPr/>
          <p:nvPr/>
        </p:nvSpPr>
        <p:spPr>
          <a:xfrm>
            <a:off x="4160520" y="2368296"/>
            <a:ext cx="320040"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4480559" y="1600200"/>
            <a:ext cx="3383280" cy="173736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4590288" y="1673352"/>
            <a:ext cx="3163824" cy="1591056"/>
          </a:xfrm>
          <a:prstGeom prst="rect">
            <a:avLst/>
          </a:prstGeom>
          <a:noFill/>
        </p:spPr>
        <p:txBody>
          <a:bodyPr wrap="square" anchor="ctr" lIns="0" rIns="0" tIns="0" bIns="0">
            <a:spAutoFit/>
          </a:bodyPr>
          <a:lstStyle/>
          <a:p>
            <a:pPr algn="ctr"/>
            <a:r>
              <a:rPr sz="1500" b="1">
                <a:solidFill>
                  <a:srgbClr val="F4C430"/>
                </a:solidFill>
                <a:latin typeface="Calibri"/>
              </a:rPr>
              <a:t>TRIPLE D / DDD</a:t>
            </a:r>
          </a:p>
          <a:p>
            <a:pPr algn="ctr">
              <a:spcBef>
                <a:spcPts val="300"/>
              </a:spcBef>
            </a:pPr>
            <a:r>
              <a:rPr sz="1100">
                <a:solidFill>
                  <a:srgbClr val="FFFFFF"/>
                </a:solidFill>
                <a:latin typeface="Calibri"/>
              </a:rPr>
              <a:t>Official departmental</a:t>
            </a:r>
          </a:p>
          <a:p>
            <a:pPr algn="ctr">
              <a:spcBef>
                <a:spcPts val="300"/>
              </a:spcBef>
            </a:pPr>
            <a:r>
              <a:rPr sz="1100">
                <a:solidFill>
                  <a:srgbClr val="FFFFFF"/>
                </a:solidFill>
                <a:latin typeface="Calibri"/>
              </a:rPr>
              <a:t>digital system</a:t>
            </a:r>
          </a:p>
        </p:txBody>
      </p:sp>
      <p:sp>
        <p:nvSpPr>
          <p:cNvPr id="15" name="Right Arrow 14"/>
          <p:cNvSpPr/>
          <p:nvPr/>
        </p:nvSpPr>
        <p:spPr>
          <a:xfrm>
            <a:off x="7909559" y="2368296"/>
            <a:ext cx="320040"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8229600" y="1600200"/>
            <a:ext cx="3383280" cy="173736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39327" y="1673352"/>
            <a:ext cx="3163824" cy="1591056"/>
          </a:xfrm>
          <a:prstGeom prst="rect">
            <a:avLst/>
          </a:prstGeom>
          <a:noFill/>
        </p:spPr>
        <p:txBody>
          <a:bodyPr wrap="square" anchor="ctr" lIns="0" rIns="0" tIns="0" bIns="0">
            <a:spAutoFit/>
          </a:bodyPr>
          <a:lstStyle/>
          <a:p>
            <a:pPr algn="ctr"/>
            <a:r>
              <a:rPr sz="1500" b="1">
                <a:solidFill>
                  <a:srgbClr val="1A1A1A"/>
                </a:solidFill>
                <a:latin typeface="Calibri"/>
              </a:rPr>
              <a:t>NONG MODIKWA DIGITAL PLATFORM</a:t>
            </a:r>
          </a:p>
          <a:p>
            <a:pPr algn="ctr">
              <a:spcBef>
                <a:spcPts val="300"/>
              </a:spcBef>
            </a:pPr>
            <a:r>
              <a:rPr sz="1100">
                <a:solidFill>
                  <a:srgbClr val="1A1A1A"/>
                </a:solidFill>
                <a:latin typeface="Calibri"/>
              </a:rPr>
              <a:t>Communication, engagement, digital services,</a:t>
            </a:r>
          </a:p>
          <a:p>
            <a:pPr algn="ctr">
              <a:spcBef>
                <a:spcPts val="300"/>
              </a:spcBef>
            </a:pPr>
            <a:r>
              <a:rPr sz="1100">
                <a:solidFill>
                  <a:srgbClr val="1A1A1A"/>
                </a:solidFill>
                <a:latin typeface="Calibri"/>
              </a:rPr>
              <a:t>AI support and approved information access</a:t>
            </a:r>
          </a:p>
        </p:txBody>
      </p:sp>
      <p:sp>
        <p:nvSpPr>
          <p:cNvPr id="18" name="TextBox 17"/>
          <p:cNvSpPr txBox="1"/>
          <p:nvPr/>
        </p:nvSpPr>
        <p:spPr>
          <a:xfrm>
            <a:off x="731520" y="3520440"/>
            <a:ext cx="10698480" cy="365760"/>
          </a:xfrm>
          <a:prstGeom prst="rect">
            <a:avLst/>
          </a:prstGeom>
          <a:noFill/>
        </p:spPr>
        <p:txBody>
          <a:bodyPr wrap="square" anchor="t" lIns="0" rIns="0" tIns="0" bIns="0">
            <a:spAutoFit/>
          </a:bodyPr>
          <a:lstStyle/>
          <a:p>
            <a:pPr algn="ctr">
              <a:lnSpc>
                <a:spcPct val="115000"/>
              </a:lnSpc>
            </a:pPr>
            <a:r>
              <a:rPr sz="1400" b="1" i="1">
                <a:solidFill>
                  <a:srgbClr val="B88E10"/>
                </a:solidFill>
                <a:latin typeface="Calibri"/>
              </a:rPr>
              <a:t>“Complementary systems, working together for a digitally connected school.”</a:t>
            </a:r>
          </a:p>
        </p:txBody>
      </p:sp>
      <p:sp>
        <p:nvSpPr>
          <p:cNvPr id="19" name="Rounded Rectangle 18"/>
          <p:cNvSpPr/>
          <p:nvPr/>
        </p:nvSpPr>
        <p:spPr>
          <a:xfrm>
            <a:off x="731520" y="4069080"/>
            <a:ext cx="10698480" cy="137160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1097280" y="4297680"/>
            <a:ext cx="9966960" cy="1005840"/>
          </a:xfrm>
          <a:prstGeom prst="rect">
            <a:avLst/>
          </a:prstGeom>
          <a:noFill/>
        </p:spPr>
        <p:txBody>
          <a:bodyPr wrap="square" anchor="t" lIns="0" rIns="0" tIns="0" bIns="0">
            <a:spAutoFit/>
          </a:bodyPr>
          <a:lstStyle/>
          <a:p>
            <a:pPr algn="ctr">
              <a:lnSpc>
                <a:spcPct val="130000"/>
              </a:lnSpc>
            </a:pPr>
            <a:r>
              <a:rPr sz="1500" b="1" i="0">
                <a:solidFill>
                  <a:srgbClr val="F4C430"/>
                </a:solidFill>
                <a:latin typeface="Calibri"/>
              </a:rPr>
              <a:t>FROM OFFICIAL SYSTEMS TO SCHOOL SERVICES — THE NONG MODIKWA DIGITAL PLATFORM CONNECTS APPROVED INFORMATION WITH THE PEOPLE WHO NEED IT, WHILE PROTECTING SENSITIVE DATA.</a:t>
            </a:r>
          </a:p>
        </p:txBody>
      </p:sp>
      <p:sp>
        <p:nvSpPr>
          <p:cNvPr id="21" name="TextBox 20"/>
          <p:cNvSpPr txBox="1"/>
          <p:nvPr/>
        </p:nvSpPr>
        <p:spPr>
          <a:xfrm>
            <a:off x="731520" y="5623560"/>
            <a:ext cx="10698480" cy="457200"/>
          </a:xfrm>
          <a:prstGeom prst="rect">
            <a:avLst/>
          </a:prstGeom>
          <a:noFill/>
        </p:spPr>
        <p:txBody>
          <a:bodyPr wrap="square" anchor="t" lIns="0" rIns="0" tIns="0" bIns="0">
            <a:spAutoFit/>
          </a:bodyPr>
          <a:lstStyle/>
          <a:p>
            <a:pPr algn="ctr">
              <a:lnSpc>
                <a:spcPct val="115000"/>
              </a:lnSpc>
            </a:pPr>
            <a:r>
              <a:rPr sz="1050" b="0" i="0">
                <a:solidFill>
                  <a:srgbClr val="5A5A5A"/>
                </a:solidFill>
                <a:latin typeface="Calibri"/>
              </a:rPr>
              <a:t>No direct integration with SA-SAMS or Triple D/DDD is claimed or implemented. Any future integration would require official authorisation.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 Modern, Responsive School Website</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Designed for desktop, tablet and mobile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11</a:t>
            </a:r>
          </a:p>
        </p:txBody>
      </p:sp>
      <p:pic>
        <p:nvPicPr>
          <p:cNvPr id="10" name="Picture 9" descr="shot_home.png"/>
          <p:cNvPicPr>
            <a:picLocks noChangeAspect="1"/>
          </p:cNvPicPr>
          <p:nvPr/>
        </p:nvPicPr>
        <p:blipFill>
          <a:blip r:embed="rId4"/>
          <a:srcRect t="8519" b="8519"/>
          <a:stretch>
            <a:fillRect/>
          </a:stretch>
        </p:blipFill>
        <p:spPr>
          <a:xfrm>
            <a:off x="640080" y="1508760"/>
            <a:ext cx="6583680" cy="3840480"/>
          </a:xfrm>
          <a:prstGeom prst="rect">
            <a:avLst/>
          </a:prstGeom>
        </p:spPr>
      </p:pic>
      <p:sp>
        <p:nvSpPr>
          <p:cNvPr id="11" name="Rounded Rectangle 10"/>
          <p:cNvSpPr/>
          <p:nvPr/>
        </p:nvSpPr>
        <p:spPr>
          <a:xfrm>
            <a:off x="7543800" y="1508760"/>
            <a:ext cx="4023360" cy="3840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818120" y="1783080"/>
            <a:ext cx="3520440" cy="3383280"/>
          </a:xfrm>
          <a:prstGeom prst="rect">
            <a:avLst/>
          </a:prstGeom>
          <a:noFill/>
        </p:spPr>
        <p:txBody>
          <a:bodyPr wrap="square" lIns="0" rIns="0" tIns="0" bIns="0">
            <a:spAutoFit/>
          </a:bodyPr>
          <a:lstStyle/>
          <a:p>
            <a:pPr>
              <a:lnSpc>
                <a:spcPct val="110000"/>
              </a:lnSpc>
              <a:spcAft>
                <a:spcPts val="800"/>
              </a:spcAft>
            </a:pPr>
            <a:r>
              <a:rPr sz="1200" b="1">
                <a:solidFill>
                  <a:srgbClr val="F4C430"/>
                </a:solidFill>
                <a:latin typeface="Calibri"/>
              </a:rPr>
              <a:t>▪  </a:t>
            </a:r>
            <a:r>
              <a:rPr sz="1200">
                <a:solidFill>
                  <a:srgbClr val="1A1A1A"/>
                </a:solidFill>
                <a:latin typeface="Calibri"/>
              </a:rPr>
              <a:t>Responsive design — desktop, tablet and mobile</a:t>
            </a:r>
          </a:p>
          <a:p>
            <a:pPr>
              <a:lnSpc>
                <a:spcPct val="110000"/>
              </a:lnSpc>
              <a:spcAft>
                <a:spcPts val="800"/>
              </a:spcAft>
            </a:pPr>
            <a:r>
              <a:rPr sz="1200" b="1">
                <a:solidFill>
                  <a:srgbClr val="F4C430"/>
                </a:solidFill>
                <a:latin typeface="Calibri"/>
              </a:rPr>
              <a:t>▪  </a:t>
            </a:r>
            <a:r>
              <a:rPr sz="1200">
                <a:solidFill>
                  <a:srgbClr val="1A1A1A"/>
                </a:solidFill>
                <a:latin typeface="Calibri"/>
              </a:rPr>
              <a:t>School branding in black, white and yellow</a:t>
            </a:r>
          </a:p>
          <a:p>
            <a:pPr>
              <a:lnSpc>
                <a:spcPct val="110000"/>
              </a:lnSpc>
              <a:spcAft>
                <a:spcPts val="800"/>
              </a:spcAft>
            </a:pPr>
            <a:r>
              <a:rPr sz="1200" b="1">
                <a:solidFill>
                  <a:srgbClr val="F4C430"/>
                </a:solidFill>
                <a:latin typeface="Calibri"/>
              </a:rPr>
              <a:t>▪  </a:t>
            </a:r>
            <a:r>
              <a:rPr sz="1200">
                <a:solidFill>
                  <a:srgbClr val="1A1A1A"/>
                </a:solidFill>
                <a:latin typeface="Calibri"/>
              </a:rPr>
              <a:t>Clear five-tab navigation with dropdown menus</a:t>
            </a:r>
          </a:p>
          <a:p>
            <a:pPr>
              <a:lnSpc>
                <a:spcPct val="110000"/>
              </a:lnSpc>
              <a:spcAft>
                <a:spcPts val="800"/>
              </a:spcAft>
            </a:pPr>
            <a:r>
              <a:rPr sz="1200" b="1">
                <a:solidFill>
                  <a:srgbClr val="F4C430"/>
                </a:solidFill>
                <a:latin typeface="Calibri"/>
              </a:rPr>
              <a:t>▪  </a:t>
            </a:r>
            <a:r>
              <a:rPr sz="1200">
                <a:solidFill>
                  <a:srgbClr val="1A1A1A"/>
                </a:solidFill>
                <a:latin typeface="Calibri"/>
              </a:rPr>
              <a:t>Light and dark mode</a:t>
            </a:r>
          </a:p>
          <a:p>
            <a:pPr>
              <a:lnSpc>
                <a:spcPct val="110000"/>
              </a:lnSpc>
              <a:spcAft>
                <a:spcPts val="800"/>
              </a:spcAft>
            </a:pPr>
            <a:r>
              <a:rPr sz="1200" b="1">
                <a:solidFill>
                  <a:srgbClr val="F4C430"/>
                </a:solidFill>
                <a:latin typeface="Calibri"/>
              </a:rPr>
              <a:t>▪  </a:t>
            </a:r>
            <a:r>
              <a:rPr sz="1200">
                <a:solidFill>
                  <a:srgbClr val="1A1A1A"/>
                </a:solidFill>
                <a:latin typeface="Calibri"/>
              </a:rPr>
              <a:t>English and Sepedi language switch</a:t>
            </a:r>
          </a:p>
          <a:p>
            <a:pPr>
              <a:lnSpc>
                <a:spcPct val="110000"/>
              </a:lnSpc>
              <a:spcAft>
                <a:spcPts val="800"/>
              </a:spcAft>
            </a:pPr>
            <a:r>
              <a:rPr sz="1200" b="1">
                <a:solidFill>
                  <a:srgbClr val="F4C430"/>
                </a:solidFill>
                <a:latin typeface="Calibri"/>
              </a:rPr>
              <a:t>▪  </a:t>
            </a:r>
            <a:r>
              <a:rPr sz="1200">
                <a:solidFill>
                  <a:srgbClr val="1A1A1A"/>
                </a:solidFill>
                <a:latin typeface="Calibri"/>
              </a:rPr>
              <a:t>Accessible, fast-loading pages</a:t>
            </a:r>
          </a:p>
          <a:p>
            <a:pPr>
              <a:lnSpc>
                <a:spcPct val="110000"/>
              </a:lnSpc>
              <a:spcAft>
                <a:spcPts val="800"/>
              </a:spcAft>
            </a:pPr>
            <a:r>
              <a:rPr sz="1200" b="1">
                <a:solidFill>
                  <a:srgbClr val="F4C430"/>
                </a:solidFill>
                <a:latin typeface="Calibri"/>
              </a:rPr>
              <a:t>▪  </a:t>
            </a:r>
            <a:r>
              <a:rPr sz="1200">
                <a:solidFill>
                  <a:srgbClr val="1A1A1A"/>
                </a:solidFill>
                <a:latin typeface="Calibri"/>
              </a:rPr>
              <a:t>Notification balloons for urgent notices</a:t>
            </a:r>
          </a:p>
        </p:txBody>
      </p:sp>
      <p:sp>
        <p:nvSpPr>
          <p:cNvPr id="13" name="TextBox 12"/>
          <p:cNvSpPr txBox="1"/>
          <p:nvPr/>
        </p:nvSpPr>
        <p:spPr>
          <a:xfrm>
            <a:off x="640080" y="5440680"/>
            <a:ext cx="6583680" cy="548640"/>
          </a:xfrm>
          <a:prstGeom prst="rect">
            <a:avLst/>
          </a:prstGeom>
          <a:noFill/>
        </p:spPr>
        <p:txBody>
          <a:bodyPr wrap="square" anchor="t" lIns="0" rIns="0" tIns="0" bIns="0">
            <a:spAutoFit/>
          </a:bodyPr>
          <a:lstStyle/>
          <a:p>
            <a:pPr algn="l">
              <a:lnSpc>
                <a:spcPct val="115000"/>
              </a:lnSpc>
            </a:pPr>
            <a:r>
              <a:rPr sz="1100" b="0" i="0">
                <a:solidFill>
                  <a:srgbClr val="5A5A5A"/>
                </a:solidFill>
                <a:latin typeface="Calibri"/>
              </a:rPr>
              <a:t>Live homepage of the Nong Modikwa Primary School website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Meet the Nong Modikwa AI School Assistant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 digital school front office, available on every page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12</a:t>
            </a:r>
          </a:p>
        </p:txBody>
      </p:sp>
      <p:sp>
        <p:nvSpPr>
          <p:cNvPr id="10" name="Rounded Rectangle 9"/>
          <p:cNvSpPr/>
          <p:nvPr/>
        </p:nvSpPr>
        <p:spPr>
          <a:xfrm>
            <a:off x="640080" y="150876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3255264" cy="745236"/>
          </a:xfrm>
          <a:prstGeom prst="rect">
            <a:avLst/>
          </a:prstGeom>
          <a:noFill/>
        </p:spPr>
        <p:txBody>
          <a:bodyPr wrap="square" anchor="ctr" lIns="0" rIns="0" tIns="0" bIns="0">
            <a:spAutoFit/>
          </a:bodyPr>
          <a:lstStyle/>
          <a:p>
            <a:pPr algn="ctr"/>
            <a:r>
              <a:rPr sz="1250" b="1">
                <a:solidFill>
                  <a:srgbClr val="1A1A1A"/>
                </a:solidFill>
                <a:latin typeface="Calibri"/>
              </a:rPr>
              <a:t>Digital school front office</a:t>
            </a:r>
          </a:p>
          <a:p>
            <a:pPr algn="ctr">
              <a:spcBef>
                <a:spcPts val="300"/>
              </a:spcBef>
            </a:pPr>
            <a:r>
              <a:rPr sz="1000">
                <a:solidFill>
                  <a:srgbClr val="5A5A5A"/>
                </a:solidFill>
                <a:latin typeface="Calibri"/>
              </a:rPr>
              <a:t>Answers school questions any time</a:t>
            </a:r>
          </a:p>
        </p:txBody>
      </p:sp>
      <p:sp>
        <p:nvSpPr>
          <p:cNvPr id="12" name="Rounded Rectangle 11"/>
          <p:cNvSpPr/>
          <p:nvPr/>
        </p:nvSpPr>
        <p:spPr>
          <a:xfrm>
            <a:off x="4343400" y="150876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53128" y="1581912"/>
            <a:ext cx="3255264" cy="745236"/>
          </a:xfrm>
          <a:prstGeom prst="rect">
            <a:avLst/>
          </a:prstGeom>
          <a:noFill/>
        </p:spPr>
        <p:txBody>
          <a:bodyPr wrap="square" anchor="ctr" lIns="0" rIns="0" tIns="0" bIns="0">
            <a:spAutoFit/>
          </a:bodyPr>
          <a:lstStyle/>
          <a:p>
            <a:pPr algn="ctr"/>
            <a:r>
              <a:rPr sz="1250" b="1">
                <a:solidFill>
                  <a:srgbClr val="1A1A1A"/>
                </a:solidFill>
                <a:latin typeface="Calibri"/>
              </a:rPr>
              <a:t>School information assistant</a:t>
            </a:r>
          </a:p>
          <a:p>
            <a:pPr algn="ctr">
              <a:spcBef>
                <a:spcPts val="300"/>
              </a:spcBef>
            </a:pPr>
            <a:r>
              <a:rPr sz="1000">
                <a:solidFill>
                  <a:srgbClr val="5A5A5A"/>
                </a:solidFill>
                <a:latin typeface="Calibri"/>
              </a:rPr>
              <a:t>Admissions, events, contacts, documents</a:t>
            </a:r>
          </a:p>
        </p:txBody>
      </p:sp>
      <p:sp>
        <p:nvSpPr>
          <p:cNvPr id="14" name="Rounded Rectangle 13"/>
          <p:cNvSpPr/>
          <p:nvPr/>
        </p:nvSpPr>
        <p:spPr>
          <a:xfrm>
            <a:off x="8046720" y="150876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156448" y="1581912"/>
            <a:ext cx="3255264" cy="745236"/>
          </a:xfrm>
          <a:prstGeom prst="rect">
            <a:avLst/>
          </a:prstGeom>
          <a:noFill/>
        </p:spPr>
        <p:txBody>
          <a:bodyPr wrap="square" anchor="ctr" lIns="0" rIns="0" tIns="0" bIns="0">
            <a:spAutoFit/>
          </a:bodyPr>
          <a:lstStyle/>
          <a:p>
            <a:pPr algn="ctr"/>
            <a:r>
              <a:rPr sz="1250" b="1">
                <a:solidFill>
                  <a:srgbClr val="1A1A1A"/>
                </a:solidFill>
                <a:latin typeface="Calibri"/>
              </a:rPr>
              <a:t>Learner assistant</a:t>
            </a:r>
          </a:p>
          <a:p>
            <a:pPr algn="ctr">
              <a:spcBef>
                <a:spcPts val="300"/>
              </a:spcBef>
            </a:pPr>
            <a:r>
              <a:rPr sz="1000">
                <a:solidFill>
                  <a:srgbClr val="5A5A5A"/>
                </a:solidFill>
                <a:latin typeface="Calibri"/>
              </a:rPr>
              <a:t>Friendly help for Grades R–7</a:t>
            </a:r>
          </a:p>
        </p:txBody>
      </p:sp>
      <p:sp>
        <p:nvSpPr>
          <p:cNvPr id="16" name="Rounded Rectangle 15"/>
          <p:cNvSpPr/>
          <p:nvPr/>
        </p:nvSpPr>
        <p:spPr>
          <a:xfrm>
            <a:off x="640080" y="262890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702052"/>
            <a:ext cx="3255264" cy="745236"/>
          </a:xfrm>
          <a:prstGeom prst="rect">
            <a:avLst/>
          </a:prstGeom>
          <a:noFill/>
        </p:spPr>
        <p:txBody>
          <a:bodyPr wrap="square" anchor="ctr" lIns="0" rIns="0" tIns="0" bIns="0">
            <a:spAutoFit/>
          </a:bodyPr>
          <a:lstStyle/>
          <a:p>
            <a:pPr algn="ctr"/>
            <a:r>
              <a:rPr sz="1250" b="1">
                <a:solidFill>
                  <a:srgbClr val="1A1A1A"/>
                </a:solidFill>
                <a:latin typeface="Calibri"/>
              </a:rPr>
              <a:t>Homework explanation</a:t>
            </a:r>
          </a:p>
          <a:p>
            <a:pPr algn="ctr">
              <a:spcBef>
                <a:spcPts val="300"/>
              </a:spcBef>
            </a:pPr>
            <a:r>
              <a:rPr sz="1000">
                <a:solidFill>
                  <a:srgbClr val="5A5A5A"/>
                </a:solidFill>
                <a:latin typeface="Calibri"/>
              </a:rPr>
              <a:t>Explains concepts, does not do the work</a:t>
            </a:r>
          </a:p>
        </p:txBody>
      </p:sp>
      <p:sp>
        <p:nvSpPr>
          <p:cNvPr id="18" name="Rounded Rectangle 17"/>
          <p:cNvSpPr/>
          <p:nvPr/>
        </p:nvSpPr>
        <p:spPr>
          <a:xfrm>
            <a:off x="4343400" y="262890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53128" y="2702052"/>
            <a:ext cx="3255264" cy="745236"/>
          </a:xfrm>
          <a:prstGeom prst="rect">
            <a:avLst/>
          </a:prstGeom>
          <a:noFill/>
        </p:spPr>
        <p:txBody>
          <a:bodyPr wrap="square" anchor="ctr" lIns="0" rIns="0" tIns="0" bIns="0">
            <a:spAutoFit/>
          </a:bodyPr>
          <a:lstStyle/>
          <a:p>
            <a:pPr algn="ctr"/>
            <a:r>
              <a:rPr sz="1250" b="1">
                <a:solidFill>
                  <a:srgbClr val="1A1A1A"/>
                </a:solidFill>
                <a:latin typeface="Calibri"/>
              </a:rPr>
              <a:t>Study Mode</a:t>
            </a:r>
          </a:p>
          <a:p>
            <a:pPr algn="ctr">
              <a:spcBef>
                <a:spcPts val="300"/>
              </a:spcBef>
            </a:pPr>
            <a:r>
              <a:rPr sz="1000">
                <a:solidFill>
                  <a:srgbClr val="5A5A5A"/>
                </a:solidFill>
                <a:latin typeface="Calibri"/>
              </a:rPr>
              <a:t>Guided revision and explanations</a:t>
            </a:r>
          </a:p>
        </p:txBody>
      </p:sp>
      <p:sp>
        <p:nvSpPr>
          <p:cNvPr id="20" name="Rounded Rectangle 19"/>
          <p:cNvSpPr/>
          <p:nvPr/>
        </p:nvSpPr>
        <p:spPr>
          <a:xfrm>
            <a:off x="8046720" y="2628900"/>
            <a:ext cx="3474720" cy="89154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56448" y="2702052"/>
            <a:ext cx="3255264" cy="745236"/>
          </a:xfrm>
          <a:prstGeom prst="rect">
            <a:avLst/>
          </a:prstGeom>
          <a:noFill/>
        </p:spPr>
        <p:txBody>
          <a:bodyPr wrap="square" anchor="ctr" lIns="0" rIns="0" tIns="0" bIns="0">
            <a:spAutoFit/>
          </a:bodyPr>
          <a:lstStyle/>
          <a:p>
            <a:pPr algn="ctr"/>
            <a:r>
              <a:rPr sz="1250" b="1">
                <a:solidFill>
                  <a:srgbClr val="1A1A1A"/>
                </a:solidFill>
                <a:latin typeface="Calibri"/>
              </a:rPr>
              <a:t>Quiz Mode</a:t>
            </a:r>
          </a:p>
          <a:p>
            <a:pPr algn="ctr">
              <a:spcBef>
                <a:spcPts val="300"/>
              </a:spcBef>
            </a:pPr>
            <a:r>
              <a:rPr sz="1000">
                <a:solidFill>
                  <a:srgbClr val="5A5A5A"/>
                </a:solidFill>
                <a:latin typeface="Calibri"/>
              </a:rPr>
              <a:t>Practice questions with feedback</a:t>
            </a:r>
          </a:p>
        </p:txBody>
      </p:sp>
      <p:sp>
        <p:nvSpPr>
          <p:cNvPr id="22" name="Rounded Rectangle 21"/>
          <p:cNvSpPr/>
          <p:nvPr/>
        </p:nvSpPr>
        <p:spPr>
          <a:xfrm>
            <a:off x="640080" y="3749039"/>
            <a:ext cx="1993392" cy="7315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822191"/>
            <a:ext cx="1773936" cy="585216"/>
          </a:xfrm>
          <a:prstGeom prst="rect">
            <a:avLst/>
          </a:prstGeom>
          <a:noFill/>
        </p:spPr>
        <p:txBody>
          <a:bodyPr wrap="square" anchor="ctr" lIns="0" rIns="0" tIns="0" bIns="0">
            <a:spAutoFit/>
          </a:bodyPr>
          <a:lstStyle/>
          <a:p>
            <a:pPr algn="ctr"/>
            <a:r>
              <a:rPr sz="1100" b="1">
                <a:solidFill>
                  <a:srgbClr val="1A1A1A"/>
                </a:solidFill>
                <a:latin typeface="Calibri"/>
              </a:rPr>
              <a:t>English support</a:t>
            </a:r>
          </a:p>
        </p:txBody>
      </p:sp>
      <p:sp>
        <p:nvSpPr>
          <p:cNvPr id="24" name="Rounded Rectangle 23"/>
          <p:cNvSpPr/>
          <p:nvPr/>
        </p:nvSpPr>
        <p:spPr>
          <a:xfrm>
            <a:off x="2862072" y="3749039"/>
            <a:ext cx="1993392" cy="7315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971800" y="3822191"/>
            <a:ext cx="1773936" cy="585216"/>
          </a:xfrm>
          <a:prstGeom prst="rect">
            <a:avLst/>
          </a:prstGeom>
          <a:noFill/>
        </p:spPr>
        <p:txBody>
          <a:bodyPr wrap="square" anchor="ctr" lIns="0" rIns="0" tIns="0" bIns="0">
            <a:spAutoFit/>
          </a:bodyPr>
          <a:lstStyle/>
          <a:p>
            <a:pPr algn="ctr"/>
            <a:r>
              <a:rPr sz="1100" b="1">
                <a:solidFill>
                  <a:srgbClr val="1A1A1A"/>
                </a:solidFill>
                <a:latin typeface="Calibri"/>
              </a:rPr>
              <a:t>Sepedi support</a:t>
            </a:r>
          </a:p>
        </p:txBody>
      </p:sp>
      <p:sp>
        <p:nvSpPr>
          <p:cNvPr id="26" name="Rounded Rectangle 25"/>
          <p:cNvSpPr/>
          <p:nvPr/>
        </p:nvSpPr>
        <p:spPr>
          <a:xfrm>
            <a:off x="5084064" y="3749039"/>
            <a:ext cx="1993392" cy="7315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193792" y="3822191"/>
            <a:ext cx="1773936" cy="585216"/>
          </a:xfrm>
          <a:prstGeom prst="rect">
            <a:avLst/>
          </a:prstGeom>
          <a:noFill/>
        </p:spPr>
        <p:txBody>
          <a:bodyPr wrap="square" anchor="ctr" lIns="0" rIns="0" tIns="0" bIns="0">
            <a:spAutoFit/>
          </a:bodyPr>
          <a:lstStyle/>
          <a:p>
            <a:pPr algn="ctr"/>
            <a:r>
              <a:rPr sz="1100" b="1">
                <a:solidFill>
                  <a:srgbClr val="1A1A1A"/>
                </a:solidFill>
                <a:latin typeface="Calibri"/>
              </a:rPr>
              <a:t>Grade R–7 support</a:t>
            </a:r>
          </a:p>
        </p:txBody>
      </p:sp>
      <p:sp>
        <p:nvSpPr>
          <p:cNvPr id="28" name="Rounded Rectangle 27"/>
          <p:cNvSpPr/>
          <p:nvPr/>
        </p:nvSpPr>
        <p:spPr>
          <a:xfrm>
            <a:off x="7306056" y="3749039"/>
            <a:ext cx="1993392" cy="7315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15784" y="3822191"/>
            <a:ext cx="1773936" cy="585216"/>
          </a:xfrm>
          <a:prstGeom prst="rect">
            <a:avLst/>
          </a:prstGeom>
          <a:noFill/>
        </p:spPr>
        <p:txBody>
          <a:bodyPr wrap="square" anchor="ctr" lIns="0" rIns="0" tIns="0" bIns="0">
            <a:spAutoFit/>
          </a:bodyPr>
          <a:lstStyle/>
          <a:p>
            <a:pPr algn="ctr"/>
            <a:r>
              <a:rPr sz="1100" b="1">
                <a:solidFill>
                  <a:srgbClr val="1A1A1A"/>
                </a:solidFill>
                <a:latin typeface="Calibri"/>
              </a:rPr>
              <a:t>CAPS-related assistance</a:t>
            </a:r>
          </a:p>
        </p:txBody>
      </p:sp>
      <p:sp>
        <p:nvSpPr>
          <p:cNvPr id="30" name="Rounded Rectangle 29"/>
          <p:cNvSpPr/>
          <p:nvPr/>
        </p:nvSpPr>
        <p:spPr>
          <a:xfrm>
            <a:off x="9528048" y="3749039"/>
            <a:ext cx="1993392" cy="7315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9637776" y="3822191"/>
            <a:ext cx="1773936" cy="585216"/>
          </a:xfrm>
          <a:prstGeom prst="rect">
            <a:avLst/>
          </a:prstGeom>
          <a:noFill/>
        </p:spPr>
        <p:txBody>
          <a:bodyPr wrap="square" anchor="ctr" lIns="0" rIns="0" tIns="0" bIns="0">
            <a:spAutoFit/>
          </a:bodyPr>
          <a:lstStyle/>
          <a:p>
            <a:pPr algn="ctr"/>
            <a:r>
              <a:rPr sz="1100" b="1">
                <a:solidFill>
                  <a:srgbClr val="1A1A1A"/>
                </a:solidFill>
                <a:latin typeface="Calibri"/>
              </a:rPr>
              <a:t>School information</a:t>
            </a:r>
          </a:p>
        </p:txBody>
      </p:sp>
      <p:sp>
        <p:nvSpPr>
          <p:cNvPr id="32" name="Rounded Rectangle 31"/>
          <p:cNvSpPr/>
          <p:nvPr/>
        </p:nvSpPr>
        <p:spPr>
          <a:xfrm>
            <a:off x="640080" y="4754880"/>
            <a:ext cx="10881360" cy="137160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49808" y="4828032"/>
            <a:ext cx="10661904" cy="1225296"/>
          </a:xfrm>
          <a:prstGeom prst="rect">
            <a:avLst/>
          </a:prstGeom>
          <a:noFill/>
        </p:spPr>
        <p:txBody>
          <a:bodyPr wrap="square" anchor="ctr" lIns="0" rIns="0" tIns="0" bIns="0">
            <a:spAutoFit/>
          </a:bodyPr>
          <a:lstStyle/>
          <a:p>
            <a:pPr algn="ctr"/>
            <a:r>
              <a:rPr sz="1300" b="1">
                <a:solidFill>
                  <a:srgbClr val="F4C430"/>
                </a:solidFill>
                <a:latin typeface="Calibri"/>
              </a:rPr>
              <a:t>RESPONSIBLE USE</a:t>
            </a:r>
          </a:p>
          <a:p>
            <a:pPr algn="ctr">
              <a:spcBef>
                <a:spcPts val="300"/>
              </a:spcBef>
            </a:pPr>
            <a:r>
              <a:rPr sz="1150">
                <a:solidFill>
                  <a:srgbClr val="FFFFFF"/>
                </a:solidFill>
                <a:latin typeface="Calibri"/>
              </a:rPr>
              <a:t>The assistant must not provide direct answers to formal tests or examinations.</a:t>
            </a:r>
          </a:p>
          <a:p>
            <a:pPr algn="ctr">
              <a:spcBef>
                <a:spcPts val="300"/>
              </a:spcBef>
            </a:pPr>
            <a:r>
              <a:rPr sz="1150">
                <a:solidFill>
                  <a:srgbClr val="FFFFFF"/>
                </a:solidFill>
                <a:latin typeface="Calibri"/>
              </a:rPr>
              <a:t>It explains, guides and encourages learners to think — and refers users to school management when information is not confirmed.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AI Knowledge and Support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Approved school information powers the assistant</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13</a:t>
            </a:r>
          </a:p>
        </p:txBody>
      </p:sp>
      <p:sp>
        <p:nvSpPr>
          <p:cNvPr id="10" name="Rounded Rectangle 9"/>
          <p:cNvSpPr/>
          <p:nvPr/>
        </p:nvSpPr>
        <p:spPr>
          <a:xfrm>
            <a:off x="640080" y="1508760"/>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1769363" cy="232518"/>
          </a:xfrm>
          <a:prstGeom prst="rect">
            <a:avLst/>
          </a:prstGeom>
          <a:noFill/>
        </p:spPr>
        <p:txBody>
          <a:bodyPr wrap="square" anchor="ctr" lIns="0" rIns="0" tIns="0" bIns="0">
            <a:spAutoFit/>
          </a:bodyPr>
          <a:lstStyle/>
          <a:p>
            <a:pPr algn="ctr"/>
            <a:r>
              <a:rPr sz="1100" b="1">
                <a:solidFill>
                  <a:srgbClr val="1A1A1A"/>
                </a:solidFill>
                <a:latin typeface="Calibri"/>
              </a:rPr>
              <a:t>Announcements</a:t>
            </a:r>
          </a:p>
        </p:txBody>
      </p:sp>
      <p:sp>
        <p:nvSpPr>
          <p:cNvPr id="12" name="Rounded Rectangle 11"/>
          <p:cNvSpPr/>
          <p:nvPr/>
        </p:nvSpPr>
        <p:spPr>
          <a:xfrm>
            <a:off x="2857500" y="1508760"/>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2967228" y="1581912"/>
            <a:ext cx="1769363" cy="232518"/>
          </a:xfrm>
          <a:prstGeom prst="rect">
            <a:avLst/>
          </a:prstGeom>
          <a:noFill/>
        </p:spPr>
        <p:txBody>
          <a:bodyPr wrap="square" anchor="ctr" lIns="0" rIns="0" tIns="0" bIns="0">
            <a:spAutoFit/>
          </a:bodyPr>
          <a:lstStyle/>
          <a:p>
            <a:pPr algn="ctr"/>
            <a:r>
              <a:rPr sz="1100" b="1">
                <a:solidFill>
                  <a:srgbClr val="1A1A1A"/>
                </a:solidFill>
                <a:latin typeface="Calibri"/>
              </a:rPr>
              <a:t>News and Events</a:t>
            </a:r>
          </a:p>
        </p:txBody>
      </p:sp>
      <p:sp>
        <p:nvSpPr>
          <p:cNvPr id="14" name="Rounded Rectangle 13"/>
          <p:cNvSpPr/>
          <p:nvPr/>
        </p:nvSpPr>
        <p:spPr>
          <a:xfrm>
            <a:off x="640080" y="2116182"/>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49808" y="2189334"/>
            <a:ext cx="1769363" cy="232518"/>
          </a:xfrm>
          <a:prstGeom prst="rect">
            <a:avLst/>
          </a:prstGeom>
          <a:noFill/>
        </p:spPr>
        <p:txBody>
          <a:bodyPr wrap="square" anchor="ctr" lIns="0" rIns="0" tIns="0" bIns="0">
            <a:spAutoFit/>
          </a:bodyPr>
          <a:lstStyle/>
          <a:p>
            <a:pPr algn="ctr"/>
            <a:r>
              <a:rPr sz="1100" b="1">
                <a:solidFill>
                  <a:srgbClr val="1A1A1A"/>
                </a:solidFill>
                <a:latin typeface="Calibri"/>
              </a:rPr>
              <a:t>Gallery</a:t>
            </a:r>
          </a:p>
        </p:txBody>
      </p:sp>
      <p:sp>
        <p:nvSpPr>
          <p:cNvPr id="16" name="Rounded Rectangle 15"/>
          <p:cNvSpPr/>
          <p:nvPr/>
        </p:nvSpPr>
        <p:spPr>
          <a:xfrm>
            <a:off x="2857500" y="2116182"/>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967228" y="2189334"/>
            <a:ext cx="1769363" cy="232518"/>
          </a:xfrm>
          <a:prstGeom prst="rect">
            <a:avLst/>
          </a:prstGeom>
          <a:noFill/>
        </p:spPr>
        <p:txBody>
          <a:bodyPr wrap="square" anchor="ctr" lIns="0" rIns="0" tIns="0" bIns="0">
            <a:spAutoFit/>
          </a:bodyPr>
          <a:lstStyle/>
          <a:p>
            <a:pPr algn="ctr"/>
            <a:r>
              <a:rPr sz="1100" b="1">
                <a:solidFill>
                  <a:srgbClr val="1A1A1A"/>
                </a:solidFill>
                <a:latin typeface="Calibri"/>
              </a:rPr>
              <a:t>Rural Digital Bridge</a:t>
            </a:r>
          </a:p>
        </p:txBody>
      </p:sp>
      <p:sp>
        <p:nvSpPr>
          <p:cNvPr id="18" name="Rounded Rectangle 17"/>
          <p:cNvSpPr/>
          <p:nvPr/>
        </p:nvSpPr>
        <p:spPr>
          <a:xfrm>
            <a:off x="640080" y="2723605"/>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2796757"/>
            <a:ext cx="1769363" cy="232518"/>
          </a:xfrm>
          <a:prstGeom prst="rect">
            <a:avLst/>
          </a:prstGeom>
          <a:noFill/>
        </p:spPr>
        <p:txBody>
          <a:bodyPr wrap="square" anchor="ctr" lIns="0" rIns="0" tIns="0" bIns="0">
            <a:spAutoFit/>
          </a:bodyPr>
          <a:lstStyle/>
          <a:p>
            <a:pPr algn="ctr"/>
            <a:r>
              <a:rPr sz="1100" b="1">
                <a:solidFill>
                  <a:srgbClr val="1A1A1A"/>
                </a:solidFill>
                <a:latin typeface="Calibri"/>
              </a:rPr>
              <a:t>Downloads</a:t>
            </a:r>
          </a:p>
        </p:txBody>
      </p:sp>
      <p:sp>
        <p:nvSpPr>
          <p:cNvPr id="20" name="Rounded Rectangle 19"/>
          <p:cNvSpPr/>
          <p:nvPr/>
        </p:nvSpPr>
        <p:spPr>
          <a:xfrm>
            <a:off x="2857500" y="2723605"/>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2967228" y="2796757"/>
            <a:ext cx="1769363" cy="232518"/>
          </a:xfrm>
          <a:prstGeom prst="rect">
            <a:avLst/>
          </a:prstGeom>
          <a:noFill/>
        </p:spPr>
        <p:txBody>
          <a:bodyPr wrap="square" anchor="ctr" lIns="0" rIns="0" tIns="0" bIns="0">
            <a:spAutoFit/>
          </a:bodyPr>
          <a:lstStyle/>
          <a:p>
            <a:pPr algn="ctr"/>
            <a:r>
              <a:rPr sz="1100" b="1">
                <a:solidFill>
                  <a:srgbClr val="1A1A1A"/>
                </a:solidFill>
                <a:latin typeface="Calibri"/>
              </a:rPr>
              <a:t>Donations</a:t>
            </a:r>
          </a:p>
        </p:txBody>
      </p:sp>
      <p:sp>
        <p:nvSpPr>
          <p:cNvPr id="22" name="Rounded Rectangle 21"/>
          <p:cNvSpPr/>
          <p:nvPr/>
        </p:nvSpPr>
        <p:spPr>
          <a:xfrm>
            <a:off x="640080" y="3331028"/>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404180"/>
            <a:ext cx="1769363" cy="232518"/>
          </a:xfrm>
          <a:prstGeom prst="rect">
            <a:avLst/>
          </a:prstGeom>
          <a:noFill/>
        </p:spPr>
        <p:txBody>
          <a:bodyPr wrap="square" anchor="ctr" lIns="0" rIns="0" tIns="0" bIns="0">
            <a:spAutoFit/>
          </a:bodyPr>
          <a:lstStyle/>
          <a:p>
            <a:pPr algn="ctr"/>
            <a:r>
              <a:rPr sz="1100" b="1">
                <a:solidFill>
                  <a:srgbClr val="1A1A1A"/>
                </a:solidFill>
                <a:latin typeface="Calibri"/>
              </a:rPr>
              <a:t>Student Teachers</a:t>
            </a:r>
          </a:p>
        </p:txBody>
      </p:sp>
      <p:sp>
        <p:nvSpPr>
          <p:cNvPr id="24" name="Rounded Rectangle 23"/>
          <p:cNvSpPr/>
          <p:nvPr/>
        </p:nvSpPr>
        <p:spPr>
          <a:xfrm>
            <a:off x="2857500" y="3331028"/>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967228" y="3404180"/>
            <a:ext cx="1769363" cy="232518"/>
          </a:xfrm>
          <a:prstGeom prst="rect">
            <a:avLst/>
          </a:prstGeom>
          <a:noFill/>
        </p:spPr>
        <p:txBody>
          <a:bodyPr wrap="square" anchor="ctr" lIns="0" rIns="0" tIns="0" bIns="0">
            <a:spAutoFit/>
          </a:bodyPr>
          <a:lstStyle/>
          <a:p>
            <a:pPr algn="ctr"/>
            <a:r>
              <a:rPr sz="1100" b="1">
                <a:solidFill>
                  <a:srgbClr val="1A1A1A"/>
                </a:solidFill>
                <a:latin typeface="Calibri"/>
              </a:rPr>
              <a:t>Vacancies</a:t>
            </a:r>
          </a:p>
        </p:txBody>
      </p:sp>
      <p:sp>
        <p:nvSpPr>
          <p:cNvPr id="26" name="Rounded Rectangle 25"/>
          <p:cNvSpPr/>
          <p:nvPr/>
        </p:nvSpPr>
        <p:spPr>
          <a:xfrm>
            <a:off x="640080" y="3938451"/>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4011603"/>
            <a:ext cx="1769363" cy="232518"/>
          </a:xfrm>
          <a:prstGeom prst="rect">
            <a:avLst/>
          </a:prstGeom>
          <a:noFill/>
        </p:spPr>
        <p:txBody>
          <a:bodyPr wrap="square" anchor="ctr" lIns="0" rIns="0" tIns="0" bIns="0">
            <a:spAutoFit/>
          </a:bodyPr>
          <a:lstStyle/>
          <a:p>
            <a:pPr algn="ctr"/>
            <a:r>
              <a:rPr sz="1100" b="1">
                <a:solidFill>
                  <a:srgbClr val="1A1A1A"/>
                </a:solidFill>
                <a:latin typeface="Calibri"/>
              </a:rPr>
              <a:t>Tenders</a:t>
            </a:r>
          </a:p>
        </p:txBody>
      </p:sp>
      <p:sp>
        <p:nvSpPr>
          <p:cNvPr id="28" name="Rounded Rectangle 27"/>
          <p:cNvSpPr/>
          <p:nvPr/>
        </p:nvSpPr>
        <p:spPr>
          <a:xfrm>
            <a:off x="2857500" y="3938451"/>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67228" y="4011603"/>
            <a:ext cx="1769363" cy="232518"/>
          </a:xfrm>
          <a:prstGeom prst="rect">
            <a:avLst/>
          </a:prstGeom>
          <a:noFill/>
        </p:spPr>
        <p:txBody>
          <a:bodyPr wrap="square" anchor="ctr" lIns="0" rIns="0" tIns="0" bIns="0">
            <a:spAutoFit/>
          </a:bodyPr>
          <a:lstStyle/>
          <a:p>
            <a:pPr algn="ctr"/>
            <a:r>
              <a:rPr sz="1100" b="1">
                <a:solidFill>
                  <a:srgbClr val="1A1A1A"/>
                </a:solidFill>
                <a:latin typeface="Calibri"/>
              </a:rPr>
              <a:t>Culture</a:t>
            </a:r>
          </a:p>
        </p:txBody>
      </p:sp>
      <p:sp>
        <p:nvSpPr>
          <p:cNvPr id="30" name="Rounded Rectangle 29"/>
          <p:cNvSpPr/>
          <p:nvPr/>
        </p:nvSpPr>
        <p:spPr>
          <a:xfrm>
            <a:off x="640080" y="4545874"/>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49808" y="4619026"/>
            <a:ext cx="1769363" cy="232518"/>
          </a:xfrm>
          <a:prstGeom prst="rect">
            <a:avLst/>
          </a:prstGeom>
          <a:noFill/>
        </p:spPr>
        <p:txBody>
          <a:bodyPr wrap="square" anchor="ctr" lIns="0" rIns="0" tIns="0" bIns="0">
            <a:spAutoFit/>
          </a:bodyPr>
          <a:lstStyle/>
          <a:p>
            <a:pPr algn="ctr"/>
            <a:r>
              <a:rPr sz="1100" b="1">
                <a:solidFill>
                  <a:srgbClr val="1A1A1A"/>
                </a:solidFill>
                <a:latin typeface="Calibri"/>
              </a:rPr>
              <a:t>Sports</a:t>
            </a:r>
          </a:p>
        </p:txBody>
      </p:sp>
      <p:sp>
        <p:nvSpPr>
          <p:cNvPr id="32" name="Rounded Rectangle 31"/>
          <p:cNvSpPr/>
          <p:nvPr/>
        </p:nvSpPr>
        <p:spPr>
          <a:xfrm>
            <a:off x="2857500" y="4545874"/>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967228" y="4619026"/>
            <a:ext cx="1769363" cy="232518"/>
          </a:xfrm>
          <a:prstGeom prst="rect">
            <a:avLst/>
          </a:prstGeom>
          <a:noFill/>
        </p:spPr>
        <p:txBody>
          <a:bodyPr wrap="square" anchor="ctr" lIns="0" rIns="0" tIns="0" bIns="0">
            <a:spAutoFit/>
          </a:bodyPr>
          <a:lstStyle/>
          <a:p>
            <a:pPr algn="ctr"/>
            <a:r>
              <a:rPr sz="1100" b="1">
                <a:solidFill>
                  <a:srgbClr val="1A1A1A"/>
                </a:solidFill>
                <a:latin typeface="Calibri"/>
              </a:rPr>
              <a:t>Admissions</a:t>
            </a:r>
          </a:p>
        </p:txBody>
      </p:sp>
      <p:sp>
        <p:nvSpPr>
          <p:cNvPr id="34" name="Rounded Rectangle 33"/>
          <p:cNvSpPr/>
          <p:nvPr/>
        </p:nvSpPr>
        <p:spPr>
          <a:xfrm>
            <a:off x="640080" y="5153297"/>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5226449"/>
            <a:ext cx="1769363" cy="232518"/>
          </a:xfrm>
          <a:prstGeom prst="rect">
            <a:avLst/>
          </a:prstGeom>
          <a:noFill/>
        </p:spPr>
        <p:txBody>
          <a:bodyPr wrap="square" anchor="ctr" lIns="0" rIns="0" tIns="0" bIns="0">
            <a:spAutoFit/>
          </a:bodyPr>
          <a:lstStyle/>
          <a:p>
            <a:pPr algn="ctr"/>
            <a:r>
              <a:rPr sz="1100" b="1">
                <a:solidFill>
                  <a:srgbClr val="1A1A1A"/>
                </a:solidFill>
                <a:latin typeface="Calibri"/>
              </a:rPr>
              <a:t>Programme of Assessment</a:t>
            </a:r>
          </a:p>
        </p:txBody>
      </p:sp>
      <p:sp>
        <p:nvSpPr>
          <p:cNvPr id="36" name="Rounded Rectangle 35"/>
          <p:cNvSpPr/>
          <p:nvPr/>
        </p:nvSpPr>
        <p:spPr>
          <a:xfrm>
            <a:off x="2857500" y="5153297"/>
            <a:ext cx="1988819"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967228" y="5226449"/>
            <a:ext cx="1769363" cy="232518"/>
          </a:xfrm>
          <a:prstGeom prst="rect">
            <a:avLst/>
          </a:prstGeom>
          <a:noFill/>
        </p:spPr>
        <p:txBody>
          <a:bodyPr wrap="square" anchor="ctr" lIns="0" rIns="0" tIns="0" bIns="0">
            <a:spAutoFit/>
          </a:bodyPr>
          <a:lstStyle/>
          <a:p>
            <a:pPr algn="ctr"/>
            <a:r>
              <a:rPr sz="1100" b="1">
                <a:solidFill>
                  <a:srgbClr val="1A1A1A"/>
                </a:solidFill>
                <a:latin typeface="Calibri"/>
              </a:rPr>
              <a:t>Academic information</a:t>
            </a:r>
          </a:p>
        </p:txBody>
      </p:sp>
      <p:sp>
        <p:nvSpPr>
          <p:cNvPr id="38" name="Rounded Rectangle 37"/>
          <p:cNvSpPr/>
          <p:nvPr/>
        </p:nvSpPr>
        <p:spPr>
          <a:xfrm>
            <a:off x="5669279" y="1508760"/>
            <a:ext cx="5486400" cy="63779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779007" y="1581912"/>
            <a:ext cx="5266944" cy="491489"/>
          </a:xfrm>
          <a:prstGeom prst="rect">
            <a:avLst/>
          </a:prstGeom>
          <a:noFill/>
        </p:spPr>
        <p:txBody>
          <a:bodyPr wrap="square" anchor="ctr" lIns="0" rIns="0" tIns="0" bIns="0">
            <a:spAutoFit/>
          </a:bodyPr>
          <a:lstStyle/>
          <a:p>
            <a:pPr algn="ctr"/>
            <a:r>
              <a:rPr sz="1400" b="1">
                <a:solidFill>
                  <a:srgbClr val="1A1A1A"/>
                </a:solidFill>
                <a:latin typeface="Calibri"/>
              </a:rPr>
              <a:t>APPROVED INFORMATION</a:t>
            </a:r>
          </a:p>
        </p:txBody>
      </p:sp>
      <p:sp>
        <p:nvSpPr>
          <p:cNvPr id="40" name="Down Arrow 39"/>
          <p:cNvSpPr/>
          <p:nvPr/>
        </p:nvSpPr>
        <p:spPr>
          <a:xfrm>
            <a:off x="8311896" y="215569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ounded Rectangle 40"/>
          <p:cNvSpPr/>
          <p:nvPr/>
        </p:nvSpPr>
        <p:spPr>
          <a:xfrm>
            <a:off x="5669279" y="2347722"/>
            <a:ext cx="5486400" cy="63779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779007" y="2420874"/>
            <a:ext cx="5266944" cy="491489"/>
          </a:xfrm>
          <a:prstGeom prst="rect">
            <a:avLst/>
          </a:prstGeom>
          <a:noFill/>
        </p:spPr>
        <p:txBody>
          <a:bodyPr wrap="square" anchor="ctr" lIns="0" rIns="0" tIns="0" bIns="0">
            <a:spAutoFit/>
          </a:bodyPr>
          <a:lstStyle/>
          <a:p>
            <a:pPr algn="ctr"/>
            <a:r>
              <a:rPr sz="1400" b="1">
                <a:solidFill>
                  <a:srgbClr val="1A1A1A"/>
                </a:solidFill>
                <a:latin typeface="Calibri"/>
              </a:rPr>
              <a:t>AI KNOWLEDGE BASE</a:t>
            </a:r>
          </a:p>
        </p:txBody>
      </p:sp>
      <p:sp>
        <p:nvSpPr>
          <p:cNvPr id="43" name="Down Arrow 42"/>
          <p:cNvSpPr/>
          <p:nvPr/>
        </p:nvSpPr>
        <p:spPr>
          <a:xfrm>
            <a:off x="8311896" y="299465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5669279" y="3186684"/>
            <a:ext cx="5486400" cy="63779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779007" y="3259836"/>
            <a:ext cx="5266944" cy="491489"/>
          </a:xfrm>
          <a:prstGeom prst="rect">
            <a:avLst/>
          </a:prstGeom>
          <a:noFill/>
        </p:spPr>
        <p:txBody>
          <a:bodyPr wrap="square" anchor="ctr" lIns="0" rIns="0" tIns="0" bIns="0">
            <a:spAutoFit/>
          </a:bodyPr>
          <a:lstStyle/>
          <a:p>
            <a:pPr algn="ctr"/>
            <a:r>
              <a:rPr sz="1400" b="1">
                <a:solidFill>
                  <a:srgbClr val="1A1A1A"/>
                </a:solidFill>
                <a:latin typeface="Calibri"/>
              </a:rPr>
              <a:t>NONG MODIKWA AI SCHOOL ASSISTANT</a:t>
            </a:r>
          </a:p>
        </p:txBody>
      </p:sp>
      <p:sp>
        <p:nvSpPr>
          <p:cNvPr id="46" name="Down Arrow 45"/>
          <p:cNvSpPr/>
          <p:nvPr/>
        </p:nvSpPr>
        <p:spPr>
          <a:xfrm>
            <a:off x="8311896" y="3833622"/>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ounded Rectangle 46"/>
          <p:cNvSpPr/>
          <p:nvPr/>
        </p:nvSpPr>
        <p:spPr>
          <a:xfrm>
            <a:off x="5669279" y="4025646"/>
            <a:ext cx="5486400" cy="63779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779007" y="4098798"/>
            <a:ext cx="5266944" cy="491489"/>
          </a:xfrm>
          <a:prstGeom prst="rect">
            <a:avLst/>
          </a:prstGeom>
          <a:noFill/>
        </p:spPr>
        <p:txBody>
          <a:bodyPr wrap="square" anchor="ctr" lIns="0" rIns="0" tIns="0" bIns="0">
            <a:spAutoFit/>
          </a:bodyPr>
          <a:lstStyle/>
          <a:p>
            <a:pPr algn="ctr"/>
            <a:r>
              <a:rPr sz="1400" b="1">
                <a:solidFill>
                  <a:srgbClr val="1A1A1A"/>
                </a:solidFill>
                <a:latin typeface="Calibri"/>
              </a:rPr>
              <a:t>HELPFUL AND RELEVANT ANSWERS</a:t>
            </a:r>
          </a:p>
        </p:txBody>
      </p:sp>
      <p:sp>
        <p:nvSpPr>
          <p:cNvPr id="49" name="Rounded Rectangle 48"/>
          <p:cNvSpPr/>
          <p:nvPr/>
        </p:nvSpPr>
        <p:spPr>
          <a:xfrm>
            <a:off x="5669280" y="4892040"/>
            <a:ext cx="5486400" cy="123444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779008" y="4965192"/>
            <a:ext cx="5266944" cy="1088136"/>
          </a:xfrm>
          <a:prstGeom prst="rect">
            <a:avLst/>
          </a:prstGeom>
          <a:noFill/>
        </p:spPr>
        <p:txBody>
          <a:bodyPr wrap="square" anchor="ctr" lIns="0" rIns="0" tIns="0" bIns="0">
            <a:spAutoFit/>
          </a:bodyPr>
          <a:lstStyle/>
          <a:p>
            <a:pPr algn="ctr"/>
            <a:r>
              <a:rPr sz="1250" b="1">
                <a:solidFill>
                  <a:srgbClr val="F4C430"/>
                </a:solidFill>
                <a:latin typeface="Calibri"/>
              </a:rPr>
              <a:t>NO GUESSING</a:t>
            </a:r>
          </a:p>
          <a:p>
            <a:pPr algn="ctr">
              <a:spcBef>
                <a:spcPts val="300"/>
              </a:spcBef>
            </a:pPr>
            <a:r>
              <a:rPr sz="1050">
                <a:solidFill>
                  <a:srgbClr val="FFFFFF"/>
                </a:solidFill>
                <a:latin typeface="Calibri"/>
              </a:rPr>
              <a:t>If information is unconfirmed, the assistant must not invent an answer.</a:t>
            </a:r>
          </a:p>
          <a:p>
            <a:pPr algn="ctr">
              <a:spcBef>
                <a:spcPts val="300"/>
              </a:spcBef>
            </a:pPr>
            <a:r>
              <a:rPr sz="1050">
                <a:solidFill>
                  <a:srgbClr val="FFFFFF"/>
                </a:solidFill>
                <a:latin typeface="Calibri"/>
              </a:rPr>
              <a:t>It directs users to official school management.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 Central Digital Management Hub</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School Management Dashboard</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14</a:t>
            </a:r>
          </a:p>
        </p:txBody>
      </p:sp>
      <p:sp>
        <p:nvSpPr>
          <p:cNvPr id="10" name="Rounded Rectangle 9"/>
          <p:cNvSpPr/>
          <p:nvPr/>
        </p:nvSpPr>
        <p:spPr>
          <a:xfrm>
            <a:off x="640080" y="1508760"/>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2329434" cy="384047"/>
          </a:xfrm>
          <a:prstGeom prst="rect">
            <a:avLst/>
          </a:prstGeom>
          <a:noFill/>
        </p:spPr>
        <p:txBody>
          <a:bodyPr wrap="square" anchor="ctr" lIns="0" rIns="0" tIns="0" bIns="0">
            <a:spAutoFit/>
          </a:bodyPr>
          <a:lstStyle/>
          <a:p>
            <a:pPr algn="ctr"/>
            <a:r>
              <a:rPr sz="1150" b="1">
                <a:solidFill>
                  <a:srgbClr val="1A1A1A"/>
                </a:solidFill>
                <a:latin typeface="Calibri"/>
              </a:rPr>
              <a:t>Announcements</a:t>
            </a:r>
          </a:p>
        </p:txBody>
      </p:sp>
      <p:sp>
        <p:nvSpPr>
          <p:cNvPr id="12" name="Rounded Rectangle 11"/>
          <p:cNvSpPr/>
          <p:nvPr/>
        </p:nvSpPr>
        <p:spPr>
          <a:xfrm>
            <a:off x="3417570" y="1508760"/>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527298" y="1581912"/>
            <a:ext cx="2329434" cy="384047"/>
          </a:xfrm>
          <a:prstGeom prst="rect">
            <a:avLst/>
          </a:prstGeom>
          <a:noFill/>
        </p:spPr>
        <p:txBody>
          <a:bodyPr wrap="square" anchor="ctr" lIns="0" rIns="0" tIns="0" bIns="0">
            <a:spAutoFit/>
          </a:bodyPr>
          <a:lstStyle/>
          <a:p>
            <a:pPr algn="ctr"/>
            <a:r>
              <a:rPr sz="1150" b="1">
                <a:solidFill>
                  <a:srgbClr val="1A1A1A"/>
                </a:solidFill>
                <a:latin typeface="Calibri"/>
              </a:rPr>
              <a:t>Circulars</a:t>
            </a:r>
          </a:p>
        </p:txBody>
      </p:sp>
      <p:sp>
        <p:nvSpPr>
          <p:cNvPr id="14" name="Rounded Rectangle 13"/>
          <p:cNvSpPr/>
          <p:nvPr/>
        </p:nvSpPr>
        <p:spPr>
          <a:xfrm>
            <a:off x="6195060" y="1508760"/>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304788" y="1581912"/>
            <a:ext cx="2329434" cy="384047"/>
          </a:xfrm>
          <a:prstGeom prst="rect">
            <a:avLst/>
          </a:prstGeom>
          <a:noFill/>
        </p:spPr>
        <p:txBody>
          <a:bodyPr wrap="square" anchor="ctr" lIns="0" rIns="0" tIns="0" bIns="0">
            <a:spAutoFit/>
          </a:bodyPr>
          <a:lstStyle/>
          <a:p>
            <a:pPr algn="ctr"/>
            <a:r>
              <a:rPr sz="1150" b="1">
                <a:solidFill>
                  <a:srgbClr val="1A1A1A"/>
                </a:solidFill>
                <a:latin typeface="Calibri"/>
              </a:rPr>
              <a:t>News and Events</a:t>
            </a:r>
          </a:p>
        </p:txBody>
      </p:sp>
      <p:sp>
        <p:nvSpPr>
          <p:cNvPr id="16" name="Rounded Rectangle 15"/>
          <p:cNvSpPr/>
          <p:nvPr/>
        </p:nvSpPr>
        <p:spPr>
          <a:xfrm>
            <a:off x="8972550" y="1508760"/>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9082278" y="1581912"/>
            <a:ext cx="2329434" cy="384047"/>
          </a:xfrm>
          <a:prstGeom prst="rect">
            <a:avLst/>
          </a:prstGeom>
          <a:noFill/>
        </p:spPr>
        <p:txBody>
          <a:bodyPr wrap="square" anchor="ctr" lIns="0" rIns="0" tIns="0" bIns="0">
            <a:spAutoFit/>
          </a:bodyPr>
          <a:lstStyle/>
          <a:p>
            <a:pPr algn="ctr"/>
            <a:r>
              <a:rPr sz="1150" b="1">
                <a:solidFill>
                  <a:srgbClr val="1A1A1A"/>
                </a:solidFill>
                <a:latin typeface="Calibri"/>
              </a:rPr>
              <a:t>Gallery</a:t>
            </a:r>
          </a:p>
        </p:txBody>
      </p:sp>
      <p:sp>
        <p:nvSpPr>
          <p:cNvPr id="18" name="Rounded Rectangle 17"/>
          <p:cNvSpPr/>
          <p:nvPr/>
        </p:nvSpPr>
        <p:spPr>
          <a:xfrm>
            <a:off x="640080" y="2267712"/>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2340864"/>
            <a:ext cx="2329434" cy="384047"/>
          </a:xfrm>
          <a:prstGeom prst="rect">
            <a:avLst/>
          </a:prstGeom>
          <a:noFill/>
        </p:spPr>
        <p:txBody>
          <a:bodyPr wrap="square" anchor="ctr" lIns="0" rIns="0" tIns="0" bIns="0">
            <a:spAutoFit/>
          </a:bodyPr>
          <a:lstStyle/>
          <a:p>
            <a:pPr algn="ctr"/>
            <a:r>
              <a:rPr sz="1150" b="1">
                <a:solidFill>
                  <a:srgbClr val="1A1A1A"/>
                </a:solidFill>
                <a:latin typeface="Calibri"/>
              </a:rPr>
              <a:t>Downloads</a:t>
            </a:r>
          </a:p>
        </p:txBody>
      </p:sp>
      <p:sp>
        <p:nvSpPr>
          <p:cNvPr id="20" name="Rounded Rectangle 19"/>
          <p:cNvSpPr/>
          <p:nvPr/>
        </p:nvSpPr>
        <p:spPr>
          <a:xfrm>
            <a:off x="3417570" y="2267712"/>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527298" y="2340864"/>
            <a:ext cx="2329434" cy="384047"/>
          </a:xfrm>
          <a:prstGeom prst="rect">
            <a:avLst/>
          </a:prstGeom>
          <a:noFill/>
        </p:spPr>
        <p:txBody>
          <a:bodyPr wrap="square" anchor="ctr" lIns="0" rIns="0" tIns="0" bIns="0">
            <a:spAutoFit/>
          </a:bodyPr>
          <a:lstStyle/>
          <a:p>
            <a:pPr algn="ctr"/>
            <a:r>
              <a:rPr sz="1150" b="1">
                <a:solidFill>
                  <a:srgbClr val="1A1A1A"/>
                </a:solidFill>
                <a:latin typeface="Calibri"/>
              </a:rPr>
              <a:t>Staff information</a:t>
            </a:r>
          </a:p>
        </p:txBody>
      </p:sp>
      <p:sp>
        <p:nvSpPr>
          <p:cNvPr id="22" name="Rounded Rectangle 21"/>
          <p:cNvSpPr/>
          <p:nvPr/>
        </p:nvSpPr>
        <p:spPr>
          <a:xfrm>
            <a:off x="6195060" y="2267712"/>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304788" y="2340864"/>
            <a:ext cx="2329434" cy="384047"/>
          </a:xfrm>
          <a:prstGeom prst="rect">
            <a:avLst/>
          </a:prstGeom>
          <a:noFill/>
        </p:spPr>
        <p:txBody>
          <a:bodyPr wrap="square" anchor="ctr" lIns="0" rIns="0" tIns="0" bIns="0">
            <a:spAutoFit/>
          </a:bodyPr>
          <a:lstStyle/>
          <a:p>
            <a:pPr algn="ctr"/>
            <a:r>
              <a:rPr sz="1150" b="1">
                <a:solidFill>
                  <a:srgbClr val="1A1A1A"/>
                </a:solidFill>
                <a:latin typeface="Calibri"/>
              </a:rPr>
              <a:t>Programme of Assessment</a:t>
            </a:r>
          </a:p>
        </p:txBody>
      </p:sp>
      <p:sp>
        <p:nvSpPr>
          <p:cNvPr id="24" name="Rounded Rectangle 23"/>
          <p:cNvSpPr/>
          <p:nvPr/>
        </p:nvSpPr>
        <p:spPr>
          <a:xfrm>
            <a:off x="8972550" y="2267712"/>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9082278" y="2340864"/>
            <a:ext cx="2329434" cy="384047"/>
          </a:xfrm>
          <a:prstGeom prst="rect">
            <a:avLst/>
          </a:prstGeom>
          <a:noFill/>
        </p:spPr>
        <p:txBody>
          <a:bodyPr wrap="square" anchor="ctr" lIns="0" rIns="0" tIns="0" bIns="0">
            <a:spAutoFit/>
          </a:bodyPr>
          <a:lstStyle/>
          <a:p>
            <a:pPr algn="ctr"/>
            <a:r>
              <a:rPr sz="1150" b="1">
                <a:solidFill>
                  <a:srgbClr val="1A1A1A"/>
                </a:solidFill>
                <a:latin typeface="Calibri"/>
              </a:rPr>
              <a:t>School achievements</a:t>
            </a:r>
          </a:p>
        </p:txBody>
      </p:sp>
      <p:sp>
        <p:nvSpPr>
          <p:cNvPr id="26" name="Rounded Rectangle 25"/>
          <p:cNvSpPr/>
          <p:nvPr/>
        </p:nvSpPr>
        <p:spPr>
          <a:xfrm>
            <a:off x="640080" y="3026663"/>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3099815"/>
            <a:ext cx="2329434" cy="384047"/>
          </a:xfrm>
          <a:prstGeom prst="rect">
            <a:avLst/>
          </a:prstGeom>
          <a:noFill/>
        </p:spPr>
        <p:txBody>
          <a:bodyPr wrap="square" anchor="ctr" lIns="0" rIns="0" tIns="0" bIns="0">
            <a:spAutoFit/>
          </a:bodyPr>
          <a:lstStyle/>
          <a:p>
            <a:pPr algn="ctr"/>
            <a:r>
              <a:rPr sz="1150" b="1">
                <a:solidFill>
                  <a:srgbClr val="1A1A1A"/>
                </a:solidFill>
                <a:latin typeface="Calibri"/>
              </a:rPr>
              <a:t>Certificates</a:t>
            </a:r>
          </a:p>
        </p:txBody>
      </p:sp>
      <p:sp>
        <p:nvSpPr>
          <p:cNvPr id="28" name="Rounded Rectangle 27"/>
          <p:cNvSpPr/>
          <p:nvPr/>
        </p:nvSpPr>
        <p:spPr>
          <a:xfrm>
            <a:off x="3417570" y="3026663"/>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527298" y="3099815"/>
            <a:ext cx="2329434" cy="384047"/>
          </a:xfrm>
          <a:prstGeom prst="rect">
            <a:avLst/>
          </a:prstGeom>
          <a:noFill/>
        </p:spPr>
        <p:txBody>
          <a:bodyPr wrap="square" anchor="ctr" lIns="0" rIns="0" tIns="0" bIns="0">
            <a:spAutoFit/>
          </a:bodyPr>
          <a:lstStyle/>
          <a:p>
            <a:pPr algn="ctr"/>
            <a:r>
              <a:rPr sz="1150" b="1">
                <a:solidFill>
                  <a:srgbClr val="1A1A1A"/>
                </a:solidFill>
                <a:latin typeface="Calibri"/>
              </a:rPr>
              <a:t>Homepage content</a:t>
            </a:r>
          </a:p>
        </p:txBody>
      </p:sp>
      <p:sp>
        <p:nvSpPr>
          <p:cNvPr id="30" name="Rounded Rectangle 29"/>
          <p:cNvSpPr/>
          <p:nvPr/>
        </p:nvSpPr>
        <p:spPr>
          <a:xfrm>
            <a:off x="6195060" y="3026663"/>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04788" y="3099815"/>
            <a:ext cx="2329434" cy="384047"/>
          </a:xfrm>
          <a:prstGeom prst="rect">
            <a:avLst/>
          </a:prstGeom>
          <a:noFill/>
        </p:spPr>
        <p:txBody>
          <a:bodyPr wrap="square" anchor="ctr" lIns="0" rIns="0" tIns="0" bIns="0">
            <a:spAutoFit/>
          </a:bodyPr>
          <a:lstStyle/>
          <a:p>
            <a:pPr algn="ctr"/>
            <a:r>
              <a:rPr sz="1150" b="1">
                <a:solidFill>
                  <a:srgbClr val="1A1A1A"/>
                </a:solidFill>
                <a:latin typeface="Calibri"/>
              </a:rPr>
              <a:t>LTSM</a:t>
            </a:r>
          </a:p>
        </p:txBody>
      </p:sp>
      <p:sp>
        <p:nvSpPr>
          <p:cNvPr id="32" name="Rounded Rectangle 31"/>
          <p:cNvSpPr/>
          <p:nvPr/>
        </p:nvSpPr>
        <p:spPr>
          <a:xfrm>
            <a:off x="8972550" y="3026663"/>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9082278" y="3099815"/>
            <a:ext cx="2329434" cy="384047"/>
          </a:xfrm>
          <a:prstGeom prst="rect">
            <a:avLst/>
          </a:prstGeom>
          <a:noFill/>
        </p:spPr>
        <p:txBody>
          <a:bodyPr wrap="square" anchor="ctr" lIns="0" rIns="0" tIns="0" bIns="0">
            <a:spAutoFit/>
          </a:bodyPr>
          <a:lstStyle/>
          <a:p>
            <a:pPr algn="ctr"/>
            <a:r>
              <a:rPr sz="1150" b="1">
                <a:solidFill>
                  <a:srgbClr val="1A1A1A"/>
                </a:solidFill>
                <a:latin typeface="Calibri"/>
              </a:rPr>
              <a:t>Library</a:t>
            </a:r>
          </a:p>
        </p:txBody>
      </p:sp>
      <p:sp>
        <p:nvSpPr>
          <p:cNvPr id="34" name="Rounded Rectangle 33"/>
          <p:cNvSpPr/>
          <p:nvPr/>
        </p:nvSpPr>
        <p:spPr>
          <a:xfrm>
            <a:off x="640080" y="3785615"/>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3858768"/>
            <a:ext cx="2329434" cy="384047"/>
          </a:xfrm>
          <a:prstGeom prst="rect">
            <a:avLst/>
          </a:prstGeom>
          <a:noFill/>
        </p:spPr>
        <p:txBody>
          <a:bodyPr wrap="square" anchor="ctr" lIns="0" rIns="0" tIns="0" bIns="0">
            <a:spAutoFit/>
          </a:bodyPr>
          <a:lstStyle/>
          <a:p>
            <a:pPr algn="ctr"/>
            <a:r>
              <a:rPr sz="1150" b="1">
                <a:solidFill>
                  <a:srgbClr val="1A1A1A"/>
                </a:solidFill>
                <a:latin typeface="Calibri"/>
              </a:rPr>
              <a:t>Rural Digital Bridge</a:t>
            </a:r>
          </a:p>
        </p:txBody>
      </p:sp>
      <p:sp>
        <p:nvSpPr>
          <p:cNvPr id="36" name="Rounded Rectangle 35"/>
          <p:cNvSpPr/>
          <p:nvPr/>
        </p:nvSpPr>
        <p:spPr>
          <a:xfrm>
            <a:off x="3417570" y="3785615"/>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527298" y="3858768"/>
            <a:ext cx="2329434" cy="384047"/>
          </a:xfrm>
          <a:prstGeom prst="rect">
            <a:avLst/>
          </a:prstGeom>
          <a:noFill/>
        </p:spPr>
        <p:txBody>
          <a:bodyPr wrap="square" anchor="ctr" lIns="0" rIns="0" tIns="0" bIns="0">
            <a:spAutoFit/>
          </a:bodyPr>
          <a:lstStyle/>
          <a:p>
            <a:pPr algn="ctr"/>
            <a:r>
              <a:rPr sz="1150" b="1">
                <a:solidFill>
                  <a:srgbClr val="1A1A1A"/>
                </a:solidFill>
                <a:latin typeface="Calibri"/>
              </a:rPr>
              <a:t>Coding and Robotics</a:t>
            </a:r>
          </a:p>
        </p:txBody>
      </p:sp>
      <p:sp>
        <p:nvSpPr>
          <p:cNvPr id="38" name="Rounded Rectangle 37"/>
          <p:cNvSpPr/>
          <p:nvPr/>
        </p:nvSpPr>
        <p:spPr>
          <a:xfrm>
            <a:off x="6195060" y="3785615"/>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304788" y="3858768"/>
            <a:ext cx="2329434" cy="384047"/>
          </a:xfrm>
          <a:prstGeom prst="rect">
            <a:avLst/>
          </a:prstGeom>
          <a:noFill/>
        </p:spPr>
        <p:txBody>
          <a:bodyPr wrap="square" anchor="ctr" lIns="0" rIns="0" tIns="0" bIns="0">
            <a:spAutoFit/>
          </a:bodyPr>
          <a:lstStyle/>
          <a:p>
            <a:pPr algn="ctr"/>
            <a:r>
              <a:rPr sz="1150" b="1">
                <a:solidFill>
                  <a:srgbClr val="1A1A1A"/>
                </a:solidFill>
                <a:latin typeface="Calibri"/>
              </a:rPr>
              <a:t>Tenders</a:t>
            </a:r>
          </a:p>
        </p:txBody>
      </p:sp>
      <p:sp>
        <p:nvSpPr>
          <p:cNvPr id="40" name="Rounded Rectangle 39"/>
          <p:cNvSpPr/>
          <p:nvPr/>
        </p:nvSpPr>
        <p:spPr>
          <a:xfrm>
            <a:off x="8972550" y="3785615"/>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9082278" y="3858768"/>
            <a:ext cx="2329434" cy="384047"/>
          </a:xfrm>
          <a:prstGeom prst="rect">
            <a:avLst/>
          </a:prstGeom>
          <a:noFill/>
        </p:spPr>
        <p:txBody>
          <a:bodyPr wrap="square" anchor="ctr" lIns="0" rIns="0" tIns="0" bIns="0">
            <a:spAutoFit/>
          </a:bodyPr>
          <a:lstStyle/>
          <a:p>
            <a:pPr algn="ctr"/>
            <a:r>
              <a:rPr sz="1150" b="1">
                <a:solidFill>
                  <a:srgbClr val="1A1A1A"/>
                </a:solidFill>
                <a:latin typeface="Calibri"/>
              </a:rPr>
              <a:t>Vacancies</a:t>
            </a:r>
          </a:p>
        </p:txBody>
      </p:sp>
      <p:sp>
        <p:nvSpPr>
          <p:cNvPr id="42" name="Rounded Rectangle 41"/>
          <p:cNvSpPr/>
          <p:nvPr/>
        </p:nvSpPr>
        <p:spPr>
          <a:xfrm>
            <a:off x="640080" y="4544568"/>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4617720"/>
            <a:ext cx="2329434" cy="384047"/>
          </a:xfrm>
          <a:prstGeom prst="rect">
            <a:avLst/>
          </a:prstGeom>
          <a:noFill/>
        </p:spPr>
        <p:txBody>
          <a:bodyPr wrap="square" anchor="ctr" lIns="0" rIns="0" tIns="0" bIns="0">
            <a:spAutoFit/>
          </a:bodyPr>
          <a:lstStyle/>
          <a:p>
            <a:pPr algn="ctr"/>
            <a:r>
              <a:rPr sz="1150" b="1">
                <a:solidFill>
                  <a:srgbClr val="1A1A1A"/>
                </a:solidFill>
                <a:latin typeface="Calibri"/>
              </a:rPr>
              <a:t>User management</a:t>
            </a:r>
          </a:p>
        </p:txBody>
      </p:sp>
      <p:sp>
        <p:nvSpPr>
          <p:cNvPr id="44" name="Rounded Rectangle 43"/>
          <p:cNvSpPr/>
          <p:nvPr/>
        </p:nvSpPr>
        <p:spPr>
          <a:xfrm>
            <a:off x="3417570" y="4544568"/>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3527298" y="4617720"/>
            <a:ext cx="2329434" cy="384047"/>
          </a:xfrm>
          <a:prstGeom prst="rect">
            <a:avLst/>
          </a:prstGeom>
          <a:noFill/>
        </p:spPr>
        <p:txBody>
          <a:bodyPr wrap="square" anchor="ctr" lIns="0" rIns="0" tIns="0" bIns="0">
            <a:spAutoFit/>
          </a:bodyPr>
          <a:lstStyle/>
          <a:p>
            <a:pPr algn="ctr"/>
            <a:r>
              <a:rPr sz="1150" b="1">
                <a:solidFill>
                  <a:srgbClr val="1A1A1A"/>
                </a:solidFill>
                <a:latin typeface="Calibri"/>
              </a:rPr>
              <a:t>Website content</a:t>
            </a:r>
          </a:p>
        </p:txBody>
      </p:sp>
      <p:sp>
        <p:nvSpPr>
          <p:cNvPr id="46" name="Rounded Rectangle 45"/>
          <p:cNvSpPr/>
          <p:nvPr/>
        </p:nvSpPr>
        <p:spPr>
          <a:xfrm>
            <a:off x="6195060" y="4544568"/>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304788" y="4617720"/>
            <a:ext cx="2329434" cy="384047"/>
          </a:xfrm>
          <a:prstGeom prst="rect">
            <a:avLst/>
          </a:prstGeom>
          <a:noFill/>
        </p:spPr>
        <p:txBody>
          <a:bodyPr wrap="square" anchor="ctr" lIns="0" rIns="0" tIns="0" bIns="0">
            <a:spAutoFit/>
          </a:bodyPr>
          <a:lstStyle/>
          <a:p>
            <a:pPr algn="ctr"/>
            <a:r>
              <a:rPr sz="1150" b="1">
                <a:solidFill>
                  <a:srgbClr val="1A1A1A"/>
                </a:solidFill>
                <a:latin typeface="Calibri"/>
              </a:rPr>
              <a:t>Chatbot knowledge</a:t>
            </a:r>
          </a:p>
        </p:txBody>
      </p:sp>
      <p:sp>
        <p:nvSpPr>
          <p:cNvPr id="48" name="Rounded Rectangle 47"/>
          <p:cNvSpPr/>
          <p:nvPr/>
        </p:nvSpPr>
        <p:spPr>
          <a:xfrm>
            <a:off x="8972550" y="4544568"/>
            <a:ext cx="2548890" cy="53035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9082278" y="4617720"/>
            <a:ext cx="2329434" cy="384047"/>
          </a:xfrm>
          <a:prstGeom prst="rect">
            <a:avLst/>
          </a:prstGeom>
          <a:noFill/>
        </p:spPr>
        <p:txBody>
          <a:bodyPr wrap="square" anchor="ctr" lIns="0" rIns="0" tIns="0" bIns="0">
            <a:spAutoFit/>
          </a:bodyPr>
          <a:lstStyle/>
          <a:p>
            <a:pPr algn="ctr"/>
            <a:r>
              <a:rPr sz="1150" b="1">
                <a:solidFill>
                  <a:srgbClr val="1A1A1A"/>
                </a:solidFill>
                <a:latin typeface="Calibri"/>
              </a:rPr>
              <a:t>Security and audit</a:t>
            </a:r>
          </a:p>
        </p:txBody>
      </p:sp>
      <p:sp>
        <p:nvSpPr>
          <p:cNvPr id="50" name="Rounded Rectangle 49"/>
          <p:cNvSpPr/>
          <p:nvPr/>
        </p:nvSpPr>
        <p:spPr>
          <a:xfrm>
            <a:off x="640080" y="5303520"/>
            <a:ext cx="10881360" cy="86868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49808" y="5376672"/>
            <a:ext cx="10661904" cy="722375"/>
          </a:xfrm>
          <a:prstGeom prst="rect">
            <a:avLst/>
          </a:prstGeom>
          <a:noFill/>
        </p:spPr>
        <p:txBody>
          <a:bodyPr wrap="square" anchor="ctr" lIns="0" rIns="0" tIns="0" bIns="0">
            <a:spAutoFit/>
          </a:bodyPr>
          <a:lstStyle/>
          <a:p>
            <a:pPr algn="ctr"/>
            <a:r>
              <a:rPr sz="1300" b="1">
                <a:solidFill>
                  <a:srgbClr val="F4C430"/>
                </a:solidFill>
                <a:latin typeface="Calibri"/>
              </a:rPr>
              <a:t>ONE SECURE, ROLE-CONTROLLED DASHBOARD</a:t>
            </a:r>
          </a:p>
          <a:p>
            <a:pPr algn="ctr">
              <a:spcBef>
                <a:spcPts val="300"/>
              </a:spcBef>
            </a:pPr>
            <a:r>
              <a:rPr sz="1100">
                <a:solidFill>
                  <a:srgbClr val="FFFFFF"/>
                </a:solidFill>
                <a:latin typeface="Calibri"/>
              </a:rPr>
              <a:t>Only authorised users may sign in. Every module is protected by role-based access and enforced in the database itself.</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Update Once, Inform Everywhere</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One approved update reaches every channel</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15</a:t>
            </a:r>
          </a:p>
        </p:txBody>
      </p:sp>
      <p:sp>
        <p:nvSpPr>
          <p:cNvPr id="10" name="Rounded Rectangle 9"/>
          <p:cNvSpPr/>
          <p:nvPr/>
        </p:nvSpPr>
        <p:spPr>
          <a:xfrm>
            <a:off x="2706624" y="1417320"/>
            <a:ext cx="676656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2816352" y="1490472"/>
            <a:ext cx="6547104" cy="380129"/>
          </a:xfrm>
          <a:prstGeom prst="rect">
            <a:avLst/>
          </a:prstGeom>
          <a:noFill/>
        </p:spPr>
        <p:txBody>
          <a:bodyPr wrap="square" anchor="ctr" lIns="0" rIns="0" tIns="0" bIns="0">
            <a:spAutoFit/>
          </a:bodyPr>
          <a:lstStyle/>
          <a:p>
            <a:pPr algn="ctr"/>
            <a:r>
              <a:rPr sz="1400" b="1">
                <a:solidFill>
                  <a:srgbClr val="1A1A1A"/>
                </a:solidFill>
                <a:latin typeface="Calibri"/>
              </a:rPr>
              <a:t>Dashboard</a:t>
            </a:r>
          </a:p>
        </p:txBody>
      </p:sp>
      <p:sp>
        <p:nvSpPr>
          <p:cNvPr id="12" name="Down Arrow 11"/>
          <p:cNvSpPr/>
          <p:nvPr/>
        </p:nvSpPr>
        <p:spPr>
          <a:xfrm>
            <a:off x="5989320" y="195289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706624" y="2144921"/>
            <a:ext cx="676656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816352" y="2218073"/>
            <a:ext cx="6547104" cy="380129"/>
          </a:xfrm>
          <a:prstGeom prst="rect">
            <a:avLst/>
          </a:prstGeom>
          <a:noFill/>
        </p:spPr>
        <p:txBody>
          <a:bodyPr wrap="square" anchor="ctr" lIns="0" rIns="0" tIns="0" bIns="0">
            <a:spAutoFit/>
          </a:bodyPr>
          <a:lstStyle/>
          <a:p>
            <a:pPr algn="ctr"/>
            <a:r>
              <a:rPr sz="1400" b="1">
                <a:solidFill>
                  <a:srgbClr val="1A1A1A"/>
                </a:solidFill>
                <a:latin typeface="Calibri"/>
              </a:rPr>
              <a:t>Approved Information</a:t>
            </a:r>
          </a:p>
        </p:txBody>
      </p:sp>
      <p:sp>
        <p:nvSpPr>
          <p:cNvPr id="15" name="Down Arrow 14"/>
          <p:cNvSpPr/>
          <p:nvPr/>
        </p:nvSpPr>
        <p:spPr>
          <a:xfrm>
            <a:off x="5989320" y="2680498"/>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2706624" y="2872522"/>
            <a:ext cx="676656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816352" y="2945674"/>
            <a:ext cx="6547104" cy="380129"/>
          </a:xfrm>
          <a:prstGeom prst="rect">
            <a:avLst/>
          </a:prstGeom>
          <a:noFill/>
        </p:spPr>
        <p:txBody>
          <a:bodyPr wrap="square" anchor="ctr" lIns="0" rIns="0" tIns="0" bIns="0">
            <a:spAutoFit/>
          </a:bodyPr>
          <a:lstStyle/>
          <a:p>
            <a:pPr algn="ctr"/>
            <a:r>
              <a:rPr sz="1400" b="1">
                <a:solidFill>
                  <a:srgbClr val="1A1A1A"/>
                </a:solidFill>
                <a:latin typeface="Calibri"/>
              </a:rPr>
              <a:t>Database / Knowledge Base</a:t>
            </a:r>
          </a:p>
        </p:txBody>
      </p:sp>
      <p:sp>
        <p:nvSpPr>
          <p:cNvPr id="18" name="Down Arrow 17"/>
          <p:cNvSpPr/>
          <p:nvPr/>
        </p:nvSpPr>
        <p:spPr>
          <a:xfrm>
            <a:off x="5989320" y="340809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2706624" y="3600123"/>
            <a:ext cx="676656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816352" y="3673275"/>
            <a:ext cx="6547104" cy="380129"/>
          </a:xfrm>
          <a:prstGeom prst="rect">
            <a:avLst/>
          </a:prstGeom>
          <a:noFill/>
        </p:spPr>
        <p:txBody>
          <a:bodyPr wrap="square" anchor="ctr" lIns="0" rIns="0" tIns="0" bIns="0">
            <a:spAutoFit/>
          </a:bodyPr>
          <a:lstStyle/>
          <a:p>
            <a:pPr algn="ctr"/>
            <a:r>
              <a:rPr sz="1400" b="1">
                <a:solidFill>
                  <a:srgbClr val="1A1A1A"/>
                </a:solidFill>
                <a:latin typeface="Calibri"/>
              </a:rPr>
              <a:t>Website Pages</a:t>
            </a:r>
          </a:p>
        </p:txBody>
      </p:sp>
      <p:sp>
        <p:nvSpPr>
          <p:cNvPr id="21" name="Down Arrow 20"/>
          <p:cNvSpPr/>
          <p:nvPr/>
        </p:nvSpPr>
        <p:spPr>
          <a:xfrm>
            <a:off x="5989320" y="4135700"/>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2706624" y="4327724"/>
            <a:ext cx="676656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816352" y="4400876"/>
            <a:ext cx="6547104" cy="380129"/>
          </a:xfrm>
          <a:prstGeom prst="rect">
            <a:avLst/>
          </a:prstGeom>
          <a:noFill/>
        </p:spPr>
        <p:txBody>
          <a:bodyPr wrap="square" anchor="ctr" lIns="0" rIns="0" tIns="0" bIns="0">
            <a:spAutoFit/>
          </a:bodyPr>
          <a:lstStyle/>
          <a:p>
            <a:pPr algn="ctr"/>
            <a:r>
              <a:rPr sz="1400" b="1">
                <a:solidFill>
                  <a:srgbClr val="1A1A1A"/>
                </a:solidFill>
                <a:latin typeface="Calibri"/>
              </a:rPr>
              <a:t>Announcements and Notifications</a:t>
            </a:r>
          </a:p>
        </p:txBody>
      </p:sp>
      <p:sp>
        <p:nvSpPr>
          <p:cNvPr id="24" name="Down Arrow 23"/>
          <p:cNvSpPr/>
          <p:nvPr/>
        </p:nvSpPr>
        <p:spPr>
          <a:xfrm>
            <a:off x="5989320" y="486330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2706624" y="5055325"/>
            <a:ext cx="676656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816352" y="5128477"/>
            <a:ext cx="6547104" cy="380129"/>
          </a:xfrm>
          <a:prstGeom prst="rect">
            <a:avLst/>
          </a:prstGeom>
          <a:noFill/>
        </p:spPr>
        <p:txBody>
          <a:bodyPr wrap="square" anchor="ctr" lIns="0" rIns="0" tIns="0" bIns="0">
            <a:spAutoFit/>
          </a:bodyPr>
          <a:lstStyle/>
          <a:p>
            <a:pPr algn="ctr"/>
            <a:r>
              <a:rPr sz="1400" b="1">
                <a:solidFill>
                  <a:srgbClr val="1A1A1A"/>
                </a:solidFill>
                <a:latin typeface="Calibri"/>
              </a:rPr>
              <a:t>Nong Modikwa AI School Assistant</a:t>
            </a:r>
          </a:p>
        </p:txBody>
      </p:sp>
      <p:sp>
        <p:nvSpPr>
          <p:cNvPr id="27" name="Down Arrow 26"/>
          <p:cNvSpPr/>
          <p:nvPr/>
        </p:nvSpPr>
        <p:spPr>
          <a:xfrm>
            <a:off x="5989320" y="5590902"/>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2706624" y="5782926"/>
            <a:ext cx="676656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816352" y="5856078"/>
            <a:ext cx="6547104" cy="380129"/>
          </a:xfrm>
          <a:prstGeom prst="rect">
            <a:avLst/>
          </a:prstGeom>
          <a:noFill/>
        </p:spPr>
        <p:txBody>
          <a:bodyPr wrap="square" anchor="ctr" lIns="0" rIns="0" tIns="0" bIns="0">
            <a:spAutoFit/>
          </a:bodyPr>
          <a:lstStyle/>
          <a:p>
            <a:pPr algn="ctr"/>
            <a:r>
              <a:rPr sz="1400" b="1">
                <a:solidFill>
                  <a:srgbClr val="1A1A1A"/>
                </a:solidFill>
                <a:latin typeface="Calibri"/>
              </a:rPr>
              <a:t>Learners, Educators, Parents and Community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Protecting Information Through Role-Based Access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Security by design</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16</a:t>
            </a:r>
          </a:p>
        </p:txBody>
      </p:sp>
      <p:sp>
        <p:nvSpPr>
          <p:cNvPr id="10" name="Rounded Rectangle 9"/>
          <p:cNvSpPr/>
          <p:nvPr/>
        </p:nvSpPr>
        <p:spPr>
          <a:xfrm>
            <a:off x="640080" y="150876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3255264" cy="699516"/>
          </a:xfrm>
          <a:prstGeom prst="rect">
            <a:avLst/>
          </a:prstGeom>
          <a:noFill/>
        </p:spPr>
        <p:txBody>
          <a:bodyPr wrap="square" anchor="ctr" lIns="0" rIns="0" tIns="0" bIns="0">
            <a:spAutoFit/>
          </a:bodyPr>
          <a:lstStyle/>
          <a:p>
            <a:pPr algn="ctr"/>
            <a:r>
              <a:rPr sz="1300" b="1">
                <a:solidFill>
                  <a:srgbClr val="1A1A1A"/>
                </a:solidFill>
                <a:latin typeface="Calibri"/>
              </a:rPr>
              <a:t>Administrator</a:t>
            </a:r>
          </a:p>
          <a:p>
            <a:pPr algn="ctr">
              <a:spcBef>
                <a:spcPts val="300"/>
              </a:spcBef>
            </a:pPr>
            <a:r>
              <a:rPr sz="1000">
                <a:solidFill>
                  <a:srgbClr val="5A5A5A"/>
                </a:solidFill>
                <a:latin typeface="Calibri"/>
              </a:rPr>
              <a:t>Full authorised access to all modules</a:t>
            </a:r>
          </a:p>
        </p:txBody>
      </p:sp>
      <p:sp>
        <p:nvSpPr>
          <p:cNvPr id="12" name="Rounded Rectangle 11"/>
          <p:cNvSpPr/>
          <p:nvPr/>
        </p:nvSpPr>
        <p:spPr>
          <a:xfrm>
            <a:off x="4343400" y="150876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53128" y="1581912"/>
            <a:ext cx="3255264" cy="699516"/>
          </a:xfrm>
          <a:prstGeom prst="rect">
            <a:avLst/>
          </a:prstGeom>
          <a:noFill/>
        </p:spPr>
        <p:txBody>
          <a:bodyPr wrap="square" anchor="ctr" lIns="0" rIns="0" tIns="0" bIns="0">
            <a:spAutoFit/>
          </a:bodyPr>
          <a:lstStyle/>
          <a:p>
            <a:pPr algn="ctr"/>
            <a:r>
              <a:rPr sz="1300" b="1">
                <a:solidFill>
                  <a:srgbClr val="1A1A1A"/>
                </a:solidFill>
                <a:latin typeface="Calibri"/>
              </a:rPr>
              <a:t>Principal</a:t>
            </a:r>
          </a:p>
          <a:p>
            <a:pPr algn="ctr">
              <a:spcBef>
                <a:spcPts val="300"/>
              </a:spcBef>
            </a:pPr>
            <a:r>
              <a:rPr sz="1000">
                <a:solidFill>
                  <a:srgbClr val="5A5A5A"/>
                </a:solidFill>
                <a:latin typeface="Calibri"/>
              </a:rPr>
              <a:t>Full school management access</a:t>
            </a:r>
          </a:p>
        </p:txBody>
      </p:sp>
      <p:sp>
        <p:nvSpPr>
          <p:cNvPr id="14" name="Rounded Rectangle 13"/>
          <p:cNvSpPr/>
          <p:nvPr/>
        </p:nvSpPr>
        <p:spPr>
          <a:xfrm>
            <a:off x="8046720" y="150876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156448" y="1581912"/>
            <a:ext cx="3255264" cy="699516"/>
          </a:xfrm>
          <a:prstGeom prst="rect">
            <a:avLst/>
          </a:prstGeom>
          <a:noFill/>
        </p:spPr>
        <p:txBody>
          <a:bodyPr wrap="square" anchor="ctr" lIns="0" rIns="0" tIns="0" bIns="0">
            <a:spAutoFit/>
          </a:bodyPr>
          <a:lstStyle/>
          <a:p>
            <a:pPr algn="ctr"/>
            <a:r>
              <a:rPr sz="1300" b="1">
                <a:solidFill>
                  <a:srgbClr val="1A1A1A"/>
                </a:solidFill>
                <a:latin typeface="Calibri"/>
              </a:rPr>
              <a:t>Management</a:t>
            </a:r>
          </a:p>
          <a:p>
            <a:pPr algn="ctr">
              <a:spcBef>
                <a:spcPts val="300"/>
              </a:spcBef>
            </a:pPr>
            <a:r>
              <a:rPr sz="1000">
                <a:solidFill>
                  <a:srgbClr val="5A5A5A"/>
                </a:solidFill>
                <a:latin typeface="Calibri"/>
              </a:rPr>
              <a:t>Relevant management modules</a:t>
            </a:r>
          </a:p>
        </p:txBody>
      </p:sp>
      <p:sp>
        <p:nvSpPr>
          <p:cNvPr id="16" name="Rounded Rectangle 15"/>
          <p:cNvSpPr/>
          <p:nvPr/>
        </p:nvSpPr>
        <p:spPr>
          <a:xfrm>
            <a:off x="640080" y="258318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656332"/>
            <a:ext cx="3255264" cy="699516"/>
          </a:xfrm>
          <a:prstGeom prst="rect">
            <a:avLst/>
          </a:prstGeom>
          <a:noFill/>
        </p:spPr>
        <p:txBody>
          <a:bodyPr wrap="square" anchor="ctr" lIns="0" rIns="0" tIns="0" bIns="0">
            <a:spAutoFit/>
          </a:bodyPr>
          <a:lstStyle/>
          <a:p>
            <a:pPr algn="ctr"/>
            <a:r>
              <a:rPr sz="1300" b="1">
                <a:solidFill>
                  <a:srgbClr val="1A1A1A"/>
                </a:solidFill>
                <a:latin typeface="Calibri"/>
              </a:rPr>
              <a:t>Educator</a:t>
            </a:r>
          </a:p>
          <a:p>
            <a:pPr algn="ctr">
              <a:spcBef>
                <a:spcPts val="300"/>
              </a:spcBef>
            </a:pPr>
            <a:r>
              <a:rPr sz="1000">
                <a:solidFill>
                  <a:srgbClr val="5A5A5A"/>
                </a:solidFill>
                <a:latin typeface="Calibri"/>
              </a:rPr>
              <a:t>Teaching, planning and school information</a:t>
            </a:r>
          </a:p>
        </p:txBody>
      </p:sp>
      <p:sp>
        <p:nvSpPr>
          <p:cNvPr id="18" name="Rounded Rectangle 17"/>
          <p:cNvSpPr/>
          <p:nvPr/>
        </p:nvSpPr>
        <p:spPr>
          <a:xfrm>
            <a:off x="4343400" y="258318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53128" y="2656332"/>
            <a:ext cx="3255264" cy="699516"/>
          </a:xfrm>
          <a:prstGeom prst="rect">
            <a:avLst/>
          </a:prstGeom>
          <a:noFill/>
        </p:spPr>
        <p:txBody>
          <a:bodyPr wrap="square" anchor="ctr" lIns="0" rIns="0" tIns="0" bIns="0">
            <a:spAutoFit/>
          </a:bodyPr>
          <a:lstStyle/>
          <a:p>
            <a:pPr algn="ctr"/>
            <a:r>
              <a:rPr sz="1300" b="1">
                <a:solidFill>
                  <a:srgbClr val="1A1A1A"/>
                </a:solidFill>
                <a:latin typeface="Calibri"/>
              </a:rPr>
              <a:t>Learner</a:t>
            </a:r>
          </a:p>
          <a:p>
            <a:pPr algn="ctr">
              <a:spcBef>
                <a:spcPts val="300"/>
              </a:spcBef>
            </a:pPr>
            <a:r>
              <a:rPr sz="1000">
                <a:solidFill>
                  <a:srgbClr val="5A5A5A"/>
                </a:solidFill>
                <a:latin typeface="Calibri"/>
              </a:rPr>
              <a:t>Approved learning information only</a:t>
            </a:r>
          </a:p>
        </p:txBody>
      </p:sp>
      <p:sp>
        <p:nvSpPr>
          <p:cNvPr id="20" name="Rounded Rectangle 19"/>
          <p:cNvSpPr/>
          <p:nvPr/>
        </p:nvSpPr>
        <p:spPr>
          <a:xfrm>
            <a:off x="8046720" y="2583180"/>
            <a:ext cx="3474720" cy="8458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56448" y="2656332"/>
            <a:ext cx="3255264" cy="699516"/>
          </a:xfrm>
          <a:prstGeom prst="rect">
            <a:avLst/>
          </a:prstGeom>
          <a:noFill/>
        </p:spPr>
        <p:txBody>
          <a:bodyPr wrap="square" anchor="ctr" lIns="0" rIns="0" tIns="0" bIns="0">
            <a:spAutoFit/>
          </a:bodyPr>
          <a:lstStyle/>
          <a:p>
            <a:pPr algn="ctr"/>
            <a:r>
              <a:rPr sz="1300" b="1">
                <a:solidFill>
                  <a:srgbClr val="1A1A1A"/>
                </a:solidFill>
                <a:latin typeface="Calibri"/>
              </a:rPr>
              <a:t>Guest / Public</a:t>
            </a:r>
          </a:p>
          <a:p>
            <a:pPr algn="ctr">
              <a:spcBef>
                <a:spcPts val="300"/>
              </a:spcBef>
            </a:pPr>
            <a:r>
              <a:rPr sz="1000">
                <a:solidFill>
                  <a:srgbClr val="5A5A5A"/>
                </a:solidFill>
                <a:latin typeface="Calibri"/>
              </a:rPr>
              <a:t>Public, non-sensitive information only</a:t>
            </a:r>
          </a:p>
        </p:txBody>
      </p:sp>
      <p:sp>
        <p:nvSpPr>
          <p:cNvPr id="22" name="Rounded Rectangle 21"/>
          <p:cNvSpPr/>
          <p:nvPr/>
        </p:nvSpPr>
        <p:spPr>
          <a:xfrm>
            <a:off x="640080" y="37033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776472"/>
            <a:ext cx="2329434" cy="425196"/>
          </a:xfrm>
          <a:prstGeom prst="rect">
            <a:avLst/>
          </a:prstGeom>
          <a:noFill/>
        </p:spPr>
        <p:txBody>
          <a:bodyPr wrap="square" anchor="ctr" lIns="0" rIns="0" tIns="0" bIns="0">
            <a:spAutoFit/>
          </a:bodyPr>
          <a:lstStyle/>
          <a:p>
            <a:pPr algn="ctr"/>
            <a:r>
              <a:rPr sz="1100" b="1">
                <a:solidFill>
                  <a:srgbClr val="1A1A1A"/>
                </a:solidFill>
                <a:latin typeface="Calibri"/>
              </a:rPr>
              <a:t>Role-based access</a:t>
            </a:r>
          </a:p>
        </p:txBody>
      </p:sp>
      <p:sp>
        <p:nvSpPr>
          <p:cNvPr id="24" name="Rounded Rectangle 23"/>
          <p:cNvSpPr/>
          <p:nvPr/>
        </p:nvSpPr>
        <p:spPr>
          <a:xfrm>
            <a:off x="3417570" y="37033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527298" y="3776472"/>
            <a:ext cx="2329434" cy="425196"/>
          </a:xfrm>
          <a:prstGeom prst="rect">
            <a:avLst/>
          </a:prstGeom>
          <a:noFill/>
        </p:spPr>
        <p:txBody>
          <a:bodyPr wrap="square" anchor="ctr" lIns="0" rIns="0" tIns="0" bIns="0">
            <a:spAutoFit/>
          </a:bodyPr>
          <a:lstStyle/>
          <a:p>
            <a:pPr algn="ctr"/>
            <a:r>
              <a:rPr sz="1100" b="1">
                <a:solidFill>
                  <a:srgbClr val="1A1A1A"/>
                </a:solidFill>
                <a:latin typeface="Calibri"/>
              </a:rPr>
              <a:t>Protected administrative functions</a:t>
            </a:r>
          </a:p>
        </p:txBody>
      </p:sp>
      <p:sp>
        <p:nvSpPr>
          <p:cNvPr id="26" name="Rounded Rectangle 25"/>
          <p:cNvSpPr/>
          <p:nvPr/>
        </p:nvSpPr>
        <p:spPr>
          <a:xfrm>
            <a:off x="6195060" y="37033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304788" y="3776472"/>
            <a:ext cx="2329434" cy="425196"/>
          </a:xfrm>
          <a:prstGeom prst="rect">
            <a:avLst/>
          </a:prstGeom>
          <a:noFill/>
        </p:spPr>
        <p:txBody>
          <a:bodyPr wrap="square" anchor="ctr" lIns="0" rIns="0" tIns="0" bIns="0">
            <a:spAutoFit/>
          </a:bodyPr>
          <a:lstStyle/>
          <a:p>
            <a:pPr algn="ctr"/>
            <a:r>
              <a:rPr sz="1100" b="1">
                <a:solidFill>
                  <a:srgbClr val="1A1A1A"/>
                </a:solidFill>
                <a:latin typeface="Calibri"/>
              </a:rPr>
              <a:t>Sensitive information protection</a:t>
            </a:r>
          </a:p>
        </p:txBody>
      </p:sp>
      <p:sp>
        <p:nvSpPr>
          <p:cNvPr id="28" name="Rounded Rectangle 27"/>
          <p:cNvSpPr/>
          <p:nvPr/>
        </p:nvSpPr>
        <p:spPr>
          <a:xfrm>
            <a:off x="8972550" y="37033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9082278" y="3776472"/>
            <a:ext cx="2329434" cy="425196"/>
          </a:xfrm>
          <a:prstGeom prst="rect">
            <a:avLst/>
          </a:prstGeom>
          <a:noFill/>
        </p:spPr>
        <p:txBody>
          <a:bodyPr wrap="square" anchor="ctr" lIns="0" rIns="0" tIns="0" bIns="0">
            <a:spAutoFit/>
          </a:bodyPr>
          <a:lstStyle/>
          <a:p>
            <a:pPr algn="ctr"/>
            <a:r>
              <a:rPr sz="1100" b="1">
                <a:solidFill>
                  <a:srgbClr val="1A1A1A"/>
                </a:solidFill>
                <a:latin typeface="Calibri"/>
              </a:rPr>
              <a:t>Backend authorisation</a:t>
            </a:r>
          </a:p>
        </p:txBody>
      </p:sp>
      <p:sp>
        <p:nvSpPr>
          <p:cNvPr id="30" name="Rounded Rectangle 29"/>
          <p:cNvSpPr/>
          <p:nvPr/>
        </p:nvSpPr>
        <p:spPr>
          <a:xfrm>
            <a:off x="640080" y="45034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49808" y="4576572"/>
            <a:ext cx="2329434" cy="425196"/>
          </a:xfrm>
          <a:prstGeom prst="rect">
            <a:avLst/>
          </a:prstGeom>
          <a:noFill/>
        </p:spPr>
        <p:txBody>
          <a:bodyPr wrap="square" anchor="ctr" lIns="0" rIns="0" tIns="0" bIns="0">
            <a:spAutoFit/>
          </a:bodyPr>
          <a:lstStyle/>
          <a:p>
            <a:pPr algn="ctr"/>
            <a:r>
              <a:rPr sz="1100" b="1">
                <a:solidFill>
                  <a:srgbClr val="1A1A1A"/>
                </a:solidFill>
                <a:latin typeface="Calibri"/>
              </a:rPr>
              <a:t>Restricted database access</a:t>
            </a:r>
          </a:p>
        </p:txBody>
      </p:sp>
      <p:sp>
        <p:nvSpPr>
          <p:cNvPr id="32" name="Rounded Rectangle 31"/>
          <p:cNvSpPr/>
          <p:nvPr/>
        </p:nvSpPr>
        <p:spPr>
          <a:xfrm>
            <a:off x="3417570" y="45034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527298" y="4576572"/>
            <a:ext cx="2329434" cy="425196"/>
          </a:xfrm>
          <a:prstGeom prst="rect">
            <a:avLst/>
          </a:prstGeom>
          <a:noFill/>
        </p:spPr>
        <p:txBody>
          <a:bodyPr wrap="square" anchor="ctr" lIns="0" rIns="0" tIns="0" bIns="0">
            <a:spAutoFit/>
          </a:bodyPr>
          <a:lstStyle/>
          <a:p>
            <a:pPr algn="ctr"/>
            <a:r>
              <a:rPr sz="1100" b="1">
                <a:solidFill>
                  <a:srgbClr val="1A1A1A"/>
                </a:solidFill>
                <a:latin typeface="Calibri"/>
              </a:rPr>
              <a:t>View-only permissions</a:t>
            </a:r>
          </a:p>
        </p:txBody>
      </p:sp>
      <p:sp>
        <p:nvSpPr>
          <p:cNvPr id="34" name="Rounded Rectangle 33"/>
          <p:cNvSpPr/>
          <p:nvPr/>
        </p:nvSpPr>
        <p:spPr>
          <a:xfrm>
            <a:off x="6195060" y="45034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304788" y="4576572"/>
            <a:ext cx="2329434" cy="425196"/>
          </a:xfrm>
          <a:prstGeom prst="rect">
            <a:avLst/>
          </a:prstGeom>
          <a:noFill/>
        </p:spPr>
        <p:txBody>
          <a:bodyPr wrap="square" anchor="ctr" lIns="0" rIns="0" tIns="0" bIns="0">
            <a:spAutoFit/>
          </a:bodyPr>
          <a:lstStyle/>
          <a:p>
            <a:pPr algn="ctr"/>
            <a:r>
              <a:rPr sz="1100" b="1">
                <a:solidFill>
                  <a:srgbClr val="1A1A1A"/>
                </a:solidFill>
                <a:latin typeface="Calibri"/>
              </a:rPr>
              <a:t>Audit and accountability</a:t>
            </a:r>
          </a:p>
        </p:txBody>
      </p:sp>
      <p:sp>
        <p:nvSpPr>
          <p:cNvPr id="36" name="Rounded Rectangle 35"/>
          <p:cNvSpPr/>
          <p:nvPr/>
        </p:nvSpPr>
        <p:spPr>
          <a:xfrm>
            <a:off x="8972550" y="4503420"/>
            <a:ext cx="2548890" cy="5715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9082278" y="4576572"/>
            <a:ext cx="2329434" cy="425196"/>
          </a:xfrm>
          <a:prstGeom prst="rect">
            <a:avLst/>
          </a:prstGeom>
          <a:noFill/>
        </p:spPr>
        <p:txBody>
          <a:bodyPr wrap="square" anchor="ctr" lIns="0" rIns="0" tIns="0" bIns="0">
            <a:spAutoFit/>
          </a:bodyPr>
          <a:lstStyle/>
          <a:p>
            <a:pPr algn="ctr"/>
            <a:r>
              <a:rPr sz="1100" b="1">
                <a:solidFill>
                  <a:srgbClr val="1A1A1A"/>
                </a:solidFill>
                <a:latin typeface="Calibri"/>
              </a:rPr>
              <a:t>Secure sign-in and sessions</a:t>
            </a:r>
          </a:p>
        </p:txBody>
      </p:sp>
      <p:sp>
        <p:nvSpPr>
          <p:cNvPr id="38" name="Rounded Rectangle 37"/>
          <p:cNvSpPr/>
          <p:nvPr/>
        </p:nvSpPr>
        <p:spPr>
          <a:xfrm>
            <a:off x="640080" y="5303520"/>
            <a:ext cx="10881360" cy="86868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376672"/>
            <a:ext cx="10661904" cy="722375"/>
          </a:xfrm>
          <a:prstGeom prst="rect">
            <a:avLst/>
          </a:prstGeom>
          <a:noFill/>
        </p:spPr>
        <p:txBody>
          <a:bodyPr wrap="square" anchor="ctr" lIns="0" rIns="0" tIns="0" bIns="0">
            <a:spAutoFit/>
          </a:bodyPr>
          <a:lstStyle/>
          <a:p>
            <a:pPr algn="ctr"/>
            <a:r>
              <a:rPr sz="1300" b="1">
                <a:solidFill>
                  <a:srgbClr val="F4C430"/>
                </a:solidFill>
                <a:latin typeface="Calibri"/>
              </a:rPr>
              <a:t>ENFORCED IN THE DATABASE, NOT ONLY IN THE INTERFACE</a:t>
            </a:r>
          </a:p>
          <a:p>
            <a:pPr algn="ctr">
              <a:spcBef>
                <a:spcPts val="300"/>
              </a:spcBef>
            </a:pPr>
            <a:r>
              <a:rPr sz="1100">
                <a:solidFill>
                  <a:srgbClr val="FFFFFF"/>
                </a:solidFill>
                <a:latin typeface="Calibri"/>
              </a:rPr>
              <a:t>If an unauthorised user tries to bypass the interface, the database refuses the change and the action is denied.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Open Information — Protected Administration</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What learners, parents and the public can access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17</a:t>
            </a:r>
          </a:p>
        </p:txBody>
      </p:sp>
      <p:sp>
        <p:nvSpPr>
          <p:cNvPr id="10" name="Rounded Rectangle 9"/>
          <p:cNvSpPr/>
          <p:nvPr/>
        </p:nvSpPr>
        <p:spPr>
          <a:xfrm>
            <a:off x="640080" y="15087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2329434" cy="272796"/>
          </a:xfrm>
          <a:prstGeom prst="rect">
            <a:avLst/>
          </a:prstGeom>
          <a:noFill/>
        </p:spPr>
        <p:txBody>
          <a:bodyPr wrap="square" anchor="ctr" lIns="0" rIns="0" tIns="0" bIns="0">
            <a:spAutoFit/>
          </a:bodyPr>
          <a:lstStyle/>
          <a:p>
            <a:pPr algn="ctr"/>
            <a:r>
              <a:rPr sz="1100" b="1">
                <a:solidFill>
                  <a:srgbClr val="1A1A1A"/>
                </a:solidFill>
                <a:latin typeface="Calibri"/>
              </a:rPr>
              <a:t>Home</a:t>
            </a:r>
          </a:p>
        </p:txBody>
      </p:sp>
      <p:sp>
        <p:nvSpPr>
          <p:cNvPr id="12" name="Rounded Rectangle 11"/>
          <p:cNvSpPr/>
          <p:nvPr/>
        </p:nvSpPr>
        <p:spPr>
          <a:xfrm>
            <a:off x="3417570" y="15087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527298" y="1581912"/>
            <a:ext cx="2329434" cy="272796"/>
          </a:xfrm>
          <a:prstGeom prst="rect">
            <a:avLst/>
          </a:prstGeom>
          <a:noFill/>
        </p:spPr>
        <p:txBody>
          <a:bodyPr wrap="square" anchor="ctr" lIns="0" rIns="0" tIns="0" bIns="0">
            <a:spAutoFit/>
          </a:bodyPr>
          <a:lstStyle/>
          <a:p>
            <a:pPr algn="ctr"/>
            <a:r>
              <a:rPr sz="1100" b="1">
                <a:solidFill>
                  <a:srgbClr val="1A1A1A"/>
                </a:solidFill>
                <a:latin typeface="Calibri"/>
              </a:rPr>
              <a:t>About Us</a:t>
            </a:r>
          </a:p>
        </p:txBody>
      </p:sp>
      <p:sp>
        <p:nvSpPr>
          <p:cNvPr id="14" name="Rounded Rectangle 13"/>
          <p:cNvSpPr/>
          <p:nvPr/>
        </p:nvSpPr>
        <p:spPr>
          <a:xfrm>
            <a:off x="6195060" y="15087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304788" y="1581912"/>
            <a:ext cx="2329434" cy="272796"/>
          </a:xfrm>
          <a:prstGeom prst="rect">
            <a:avLst/>
          </a:prstGeom>
          <a:noFill/>
        </p:spPr>
        <p:txBody>
          <a:bodyPr wrap="square" anchor="ctr" lIns="0" rIns="0" tIns="0" bIns="0">
            <a:spAutoFit/>
          </a:bodyPr>
          <a:lstStyle/>
          <a:p>
            <a:pPr algn="ctr"/>
            <a:r>
              <a:rPr sz="1100" b="1">
                <a:solidFill>
                  <a:srgbClr val="1A1A1A"/>
                </a:solidFill>
                <a:latin typeface="Calibri"/>
              </a:rPr>
              <a:t>School History</a:t>
            </a:r>
          </a:p>
        </p:txBody>
      </p:sp>
      <p:sp>
        <p:nvSpPr>
          <p:cNvPr id="16" name="Rounded Rectangle 15"/>
          <p:cNvSpPr/>
          <p:nvPr/>
        </p:nvSpPr>
        <p:spPr>
          <a:xfrm>
            <a:off x="8972550" y="15087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9082278" y="1581912"/>
            <a:ext cx="2329434" cy="272796"/>
          </a:xfrm>
          <a:prstGeom prst="rect">
            <a:avLst/>
          </a:prstGeom>
          <a:noFill/>
        </p:spPr>
        <p:txBody>
          <a:bodyPr wrap="square" anchor="ctr" lIns="0" rIns="0" tIns="0" bIns="0">
            <a:spAutoFit/>
          </a:bodyPr>
          <a:lstStyle/>
          <a:p>
            <a:pPr algn="ctr"/>
            <a:r>
              <a:rPr sz="1100" b="1">
                <a:solidFill>
                  <a:srgbClr val="1A1A1A"/>
                </a:solidFill>
                <a:latin typeface="Calibri"/>
              </a:rPr>
              <a:t>Principal's Office</a:t>
            </a:r>
          </a:p>
        </p:txBody>
      </p:sp>
      <p:sp>
        <p:nvSpPr>
          <p:cNvPr id="18" name="Rounded Rectangle 17"/>
          <p:cNvSpPr/>
          <p:nvPr/>
        </p:nvSpPr>
        <p:spPr>
          <a:xfrm>
            <a:off x="640080" y="21564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2229612"/>
            <a:ext cx="2329434" cy="272796"/>
          </a:xfrm>
          <a:prstGeom prst="rect">
            <a:avLst/>
          </a:prstGeom>
          <a:noFill/>
        </p:spPr>
        <p:txBody>
          <a:bodyPr wrap="square" anchor="ctr" lIns="0" rIns="0" tIns="0" bIns="0">
            <a:spAutoFit/>
          </a:bodyPr>
          <a:lstStyle/>
          <a:p>
            <a:pPr algn="ctr"/>
            <a:r>
              <a:rPr sz="1100" b="1">
                <a:solidFill>
                  <a:srgbClr val="1A1A1A"/>
                </a:solidFill>
                <a:latin typeface="Calibri"/>
              </a:rPr>
              <a:t>Educators</a:t>
            </a:r>
          </a:p>
        </p:txBody>
      </p:sp>
      <p:sp>
        <p:nvSpPr>
          <p:cNvPr id="20" name="Rounded Rectangle 19"/>
          <p:cNvSpPr/>
          <p:nvPr/>
        </p:nvSpPr>
        <p:spPr>
          <a:xfrm>
            <a:off x="3417570" y="21564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527298" y="2229612"/>
            <a:ext cx="2329434" cy="272796"/>
          </a:xfrm>
          <a:prstGeom prst="rect">
            <a:avLst/>
          </a:prstGeom>
          <a:noFill/>
        </p:spPr>
        <p:txBody>
          <a:bodyPr wrap="square" anchor="ctr" lIns="0" rIns="0" tIns="0" bIns="0">
            <a:spAutoFit/>
          </a:bodyPr>
          <a:lstStyle/>
          <a:p>
            <a:pPr algn="ctr"/>
            <a:r>
              <a:rPr sz="1100" b="1">
                <a:solidFill>
                  <a:srgbClr val="1A1A1A"/>
                </a:solidFill>
                <a:latin typeface="Calibri"/>
              </a:rPr>
              <a:t>Strategic Partners</a:t>
            </a:r>
          </a:p>
        </p:txBody>
      </p:sp>
      <p:sp>
        <p:nvSpPr>
          <p:cNvPr id="22" name="Rounded Rectangle 21"/>
          <p:cNvSpPr/>
          <p:nvPr/>
        </p:nvSpPr>
        <p:spPr>
          <a:xfrm>
            <a:off x="6195060" y="21564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304788" y="2229612"/>
            <a:ext cx="2329434" cy="272796"/>
          </a:xfrm>
          <a:prstGeom prst="rect">
            <a:avLst/>
          </a:prstGeom>
          <a:noFill/>
        </p:spPr>
        <p:txBody>
          <a:bodyPr wrap="square" anchor="ctr" lIns="0" rIns="0" tIns="0" bIns="0">
            <a:spAutoFit/>
          </a:bodyPr>
          <a:lstStyle/>
          <a:p>
            <a:pPr algn="ctr"/>
            <a:r>
              <a:rPr sz="1100" b="1">
                <a:solidFill>
                  <a:srgbClr val="1A1A1A"/>
                </a:solidFill>
                <a:latin typeface="Calibri"/>
              </a:rPr>
              <a:t>Gallery</a:t>
            </a:r>
          </a:p>
        </p:txBody>
      </p:sp>
      <p:sp>
        <p:nvSpPr>
          <p:cNvPr id="24" name="Rounded Rectangle 23"/>
          <p:cNvSpPr/>
          <p:nvPr/>
        </p:nvSpPr>
        <p:spPr>
          <a:xfrm>
            <a:off x="8972550" y="21564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9082278" y="2229612"/>
            <a:ext cx="2329434" cy="272796"/>
          </a:xfrm>
          <a:prstGeom prst="rect">
            <a:avLst/>
          </a:prstGeom>
          <a:noFill/>
        </p:spPr>
        <p:txBody>
          <a:bodyPr wrap="square" anchor="ctr" lIns="0" rIns="0" tIns="0" bIns="0">
            <a:spAutoFit/>
          </a:bodyPr>
          <a:lstStyle/>
          <a:p>
            <a:pPr algn="ctr"/>
            <a:r>
              <a:rPr sz="1100" b="1">
                <a:solidFill>
                  <a:srgbClr val="1A1A1A"/>
                </a:solidFill>
                <a:latin typeface="Calibri"/>
              </a:rPr>
              <a:t>Academic information</a:t>
            </a:r>
          </a:p>
        </p:txBody>
      </p:sp>
      <p:sp>
        <p:nvSpPr>
          <p:cNvPr id="26" name="Rounded Rectangle 25"/>
          <p:cNvSpPr/>
          <p:nvPr/>
        </p:nvSpPr>
        <p:spPr>
          <a:xfrm>
            <a:off x="640080" y="28041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2877312"/>
            <a:ext cx="2329434" cy="272796"/>
          </a:xfrm>
          <a:prstGeom prst="rect">
            <a:avLst/>
          </a:prstGeom>
          <a:noFill/>
        </p:spPr>
        <p:txBody>
          <a:bodyPr wrap="square" anchor="ctr" lIns="0" rIns="0" tIns="0" bIns="0">
            <a:spAutoFit/>
          </a:bodyPr>
          <a:lstStyle/>
          <a:p>
            <a:pPr algn="ctr"/>
            <a:r>
              <a:rPr sz="1100" b="1">
                <a:solidFill>
                  <a:srgbClr val="1A1A1A"/>
                </a:solidFill>
                <a:latin typeface="Calibri"/>
              </a:rPr>
              <a:t>Timetable</a:t>
            </a:r>
          </a:p>
        </p:txBody>
      </p:sp>
      <p:sp>
        <p:nvSpPr>
          <p:cNvPr id="28" name="Rounded Rectangle 27"/>
          <p:cNvSpPr/>
          <p:nvPr/>
        </p:nvSpPr>
        <p:spPr>
          <a:xfrm>
            <a:off x="3417570" y="28041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527298" y="2877312"/>
            <a:ext cx="2329434" cy="272796"/>
          </a:xfrm>
          <a:prstGeom prst="rect">
            <a:avLst/>
          </a:prstGeom>
          <a:noFill/>
        </p:spPr>
        <p:txBody>
          <a:bodyPr wrap="square" anchor="ctr" lIns="0" rIns="0" tIns="0" bIns="0">
            <a:spAutoFit/>
          </a:bodyPr>
          <a:lstStyle/>
          <a:p>
            <a:pPr algn="ctr"/>
            <a:r>
              <a:rPr sz="1100" b="1">
                <a:solidFill>
                  <a:srgbClr val="1A1A1A"/>
                </a:solidFill>
                <a:latin typeface="Calibri"/>
              </a:rPr>
              <a:t>Programme of Assessment</a:t>
            </a:r>
          </a:p>
        </p:txBody>
      </p:sp>
      <p:sp>
        <p:nvSpPr>
          <p:cNvPr id="30" name="Rounded Rectangle 29"/>
          <p:cNvSpPr/>
          <p:nvPr/>
        </p:nvSpPr>
        <p:spPr>
          <a:xfrm>
            <a:off x="6195060" y="28041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04788" y="2877312"/>
            <a:ext cx="2329434" cy="272796"/>
          </a:xfrm>
          <a:prstGeom prst="rect">
            <a:avLst/>
          </a:prstGeom>
          <a:noFill/>
        </p:spPr>
        <p:txBody>
          <a:bodyPr wrap="square" anchor="ctr" lIns="0" rIns="0" tIns="0" bIns="0">
            <a:spAutoFit/>
          </a:bodyPr>
          <a:lstStyle/>
          <a:p>
            <a:pPr algn="ctr"/>
            <a:r>
              <a:rPr sz="1100" b="1">
                <a:solidFill>
                  <a:srgbClr val="1A1A1A"/>
                </a:solidFill>
                <a:latin typeface="Calibri"/>
              </a:rPr>
              <a:t>Rural Digital Bridge</a:t>
            </a:r>
          </a:p>
        </p:txBody>
      </p:sp>
      <p:sp>
        <p:nvSpPr>
          <p:cNvPr id="32" name="Rounded Rectangle 31"/>
          <p:cNvSpPr/>
          <p:nvPr/>
        </p:nvSpPr>
        <p:spPr>
          <a:xfrm>
            <a:off x="8972550" y="28041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9082278" y="2877312"/>
            <a:ext cx="2329434" cy="272796"/>
          </a:xfrm>
          <a:prstGeom prst="rect">
            <a:avLst/>
          </a:prstGeom>
          <a:noFill/>
        </p:spPr>
        <p:txBody>
          <a:bodyPr wrap="square" anchor="ctr" lIns="0" rIns="0" tIns="0" bIns="0">
            <a:spAutoFit/>
          </a:bodyPr>
          <a:lstStyle/>
          <a:p>
            <a:pPr algn="ctr"/>
            <a:r>
              <a:rPr sz="1100" b="1">
                <a:solidFill>
                  <a:srgbClr val="1A1A1A"/>
                </a:solidFill>
                <a:latin typeface="Calibri"/>
              </a:rPr>
              <a:t>Coding and Robotics</a:t>
            </a:r>
          </a:p>
        </p:txBody>
      </p:sp>
      <p:sp>
        <p:nvSpPr>
          <p:cNvPr id="34" name="Rounded Rectangle 33"/>
          <p:cNvSpPr/>
          <p:nvPr/>
        </p:nvSpPr>
        <p:spPr>
          <a:xfrm>
            <a:off x="640080" y="34518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3525012"/>
            <a:ext cx="2329434" cy="272796"/>
          </a:xfrm>
          <a:prstGeom prst="rect">
            <a:avLst/>
          </a:prstGeom>
          <a:noFill/>
        </p:spPr>
        <p:txBody>
          <a:bodyPr wrap="square" anchor="ctr" lIns="0" rIns="0" tIns="0" bIns="0">
            <a:spAutoFit/>
          </a:bodyPr>
          <a:lstStyle/>
          <a:p>
            <a:pPr algn="ctr"/>
            <a:r>
              <a:rPr sz="1100" b="1">
                <a:solidFill>
                  <a:srgbClr val="1A1A1A"/>
                </a:solidFill>
                <a:latin typeface="Calibri"/>
              </a:rPr>
              <a:t>Sports</a:t>
            </a:r>
          </a:p>
        </p:txBody>
      </p:sp>
      <p:sp>
        <p:nvSpPr>
          <p:cNvPr id="36" name="Rounded Rectangle 35"/>
          <p:cNvSpPr/>
          <p:nvPr/>
        </p:nvSpPr>
        <p:spPr>
          <a:xfrm>
            <a:off x="3417570" y="34518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527298" y="3525012"/>
            <a:ext cx="2329434" cy="272796"/>
          </a:xfrm>
          <a:prstGeom prst="rect">
            <a:avLst/>
          </a:prstGeom>
          <a:noFill/>
        </p:spPr>
        <p:txBody>
          <a:bodyPr wrap="square" anchor="ctr" lIns="0" rIns="0" tIns="0" bIns="0">
            <a:spAutoFit/>
          </a:bodyPr>
          <a:lstStyle/>
          <a:p>
            <a:pPr algn="ctr"/>
            <a:r>
              <a:rPr sz="1100" b="1">
                <a:solidFill>
                  <a:srgbClr val="1A1A1A"/>
                </a:solidFill>
                <a:latin typeface="Calibri"/>
              </a:rPr>
              <a:t>Culture and Heritage</a:t>
            </a:r>
          </a:p>
        </p:txBody>
      </p:sp>
      <p:sp>
        <p:nvSpPr>
          <p:cNvPr id="38" name="Rounded Rectangle 37"/>
          <p:cNvSpPr/>
          <p:nvPr/>
        </p:nvSpPr>
        <p:spPr>
          <a:xfrm>
            <a:off x="6195060" y="34518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304788" y="3525012"/>
            <a:ext cx="2329434" cy="272796"/>
          </a:xfrm>
          <a:prstGeom prst="rect">
            <a:avLst/>
          </a:prstGeom>
          <a:noFill/>
        </p:spPr>
        <p:txBody>
          <a:bodyPr wrap="square" anchor="ctr" lIns="0" rIns="0" tIns="0" bIns="0">
            <a:spAutoFit/>
          </a:bodyPr>
          <a:lstStyle/>
          <a:p>
            <a:pPr algn="ctr"/>
            <a:r>
              <a:rPr sz="1100" b="1">
                <a:solidFill>
                  <a:srgbClr val="1A1A1A"/>
                </a:solidFill>
                <a:latin typeface="Calibri"/>
              </a:rPr>
              <a:t>School Calendar</a:t>
            </a:r>
          </a:p>
        </p:txBody>
      </p:sp>
      <p:sp>
        <p:nvSpPr>
          <p:cNvPr id="40" name="Rounded Rectangle 39"/>
          <p:cNvSpPr/>
          <p:nvPr/>
        </p:nvSpPr>
        <p:spPr>
          <a:xfrm>
            <a:off x="8972550" y="34518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9082278" y="3525012"/>
            <a:ext cx="2329434" cy="272796"/>
          </a:xfrm>
          <a:prstGeom prst="rect">
            <a:avLst/>
          </a:prstGeom>
          <a:noFill/>
        </p:spPr>
        <p:txBody>
          <a:bodyPr wrap="square" anchor="ctr" lIns="0" rIns="0" tIns="0" bIns="0">
            <a:spAutoFit/>
          </a:bodyPr>
          <a:lstStyle/>
          <a:p>
            <a:pPr algn="ctr"/>
            <a:r>
              <a:rPr sz="1100" b="1">
                <a:solidFill>
                  <a:srgbClr val="1A1A1A"/>
                </a:solidFill>
                <a:latin typeface="Calibri"/>
              </a:rPr>
              <a:t>News and Events</a:t>
            </a:r>
          </a:p>
        </p:txBody>
      </p:sp>
      <p:sp>
        <p:nvSpPr>
          <p:cNvPr id="42" name="Rounded Rectangle 41"/>
          <p:cNvSpPr/>
          <p:nvPr/>
        </p:nvSpPr>
        <p:spPr>
          <a:xfrm>
            <a:off x="640080" y="4099559"/>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4172711"/>
            <a:ext cx="2329434" cy="272796"/>
          </a:xfrm>
          <a:prstGeom prst="rect">
            <a:avLst/>
          </a:prstGeom>
          <a:noFill/>
        </p:spPr>
        <p:txBody>
          <a:bodyPr wrap="square" anchor="ctr" lIns="0" rIns="0" tIns="0" bIns="0">
            <a:spAutoFit/>
          </a:bodyPr>
          <a:lstStyle/>
          <a:p>
            <a:pPr algn="ctr"/>
            <a:r>
              <a:rPr sz="1100" b="1">
                <a:solidFill>
                  <a:srgbClr val="1A1A1A"/>
                </a:solidFill>
                <a:latin typeface="Calibri"/>
              </a:rPr>
              <a:t>Announcements</a:t>
            </a:r>
          </a:p>
        </p:txBody>
      </p:sp>
      <p:sp>
        <p:nvSpPr>
          <p:cNvPr id="44" name="Rounded Rectangle 43"/>
          <p:cNvSpPr/>
          <p:nvPr/>
        </p:nvSpPr>
        <p:spPr>
          <a:xfrm>
            <a:off x="3417570" y="4099559"/>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3527298" y="4172711"/>
            <a:ext cx="2329434" cy="272796"/>
          </a:xfrm>
          <a:prstGeom prst="rect">
            <a:avLst/>
          </a:prstGeom>
          <a:noFill/>
        </p:spPr>
        <p:txBody>
          <a:bodyPr wrap="square" anchor="ctr" lIns="0" rIns="0" tIns="0" bIns="0">
            <a:spAutoFit/>
          </a:bodyPr>
          <a:lstStyle/>
          <a:p>
            <a:pPr algn="ctr"/>
            <a:r>
              <a:rPr sz="1100" b="1">
                <a:solidFill>
                  <a:srgbClr val="1A1A1A"/>
                </a:solidFill>
                <a:latin typeface="Calibri"/>
              </a:rPr>
              <a:t>Downloads</a:t>
            </a:r>
          </a:p>
        </p:txBody>
      </p:sp>
      <p:sp>
        <p:nvSpPr>
          <p:cNvPr id="46" name="Rounded Rectangle 45"/>
          <p:cNvSpPr/>
          <p:nvPr/>
        </p:nvSpPr>
        <p:spPr>
          <a:xfrm>
            <a:off x="6195060" y="4099559"/>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304788" y="4172711"/>
            <a:ext cx="2329434" cy="272796"/>
          </a:xfrm>
          <a:prstGeom prst="rect">
            <a:avLst/>
          </a:prstGeom>
          <a:noFill/>
        </p:spPr>
        <p:txBody>
          <a:bodyPr wrap="square" anchor="ctr" lIns="0" rIns="0" tIns="0" bIns="0">
            <a:spAutoFit/>
          </a:bodyPr>
          <a:lstStyle/>
          <a:p>
            <a:pPr algn="ctr"/>
            <a:r>
              <a:rPr sz="1100" b="1">
                <a:solidFill>
                  <a:srgbClr val="1A1A1A"/>
                </a:solidFill>
                <a:latin typeface="Calibri"/>
              </a:rPr>
              <a:t>Donations</a:t>
            </a:r>
          </a:p>
        </p:txBody>
      </p:sp>
      <p:sp>
        <p:nvSpPr>
          <p:cNvPr id="48" name="Rounded Rectangle 47"/>
          <p:cNvSpPr/>
          <p:nvPr/>
        </p:nvSpPr>
        <p:spPr>
          <a:xfrm>
            <a:off x="8972550" y="4099559"/>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9082278" y="4172711"/>
            <a:ext cx="2329434" cy="272796"/>
          </a:xfrm>
          <a:prstGeom prst="rect">
            <a:avLst/>
          </a:prstGeom>
          <a:noFill/>
        </p:spPr>
        <p:txBody>
          <a:bodyPr wrap="square" anchor="ctr" lIns="0" rIns="0" tIns="0" bIns="0">
            <a:spAutoFit/>
          </a:bodyPr>
          <a:lstStyle/>
          <a:p>
            <a:pPr algn="ctr"/>
            <a:r>
              <a:rPr sz="1100" b="1">
                <a:solidFill>
                  <a:srgbClr val="1A1A1A"/>
                </a:solidFill>
                <a:latin typeface="Calibri"/>
              </a:rPr>
              <a:t>Student Teachers</a:t>
            </a:r>
          </a:p>
        </p:txBody>
      </p:sp>
      <p:sp>
        <p:nvSpPr>
          <p:cNvPr id="50" name="Rounded Rectangle 49"/>
          <p:cNvSpPr/>
          <p:nvPr/>
        </p:nvSpPr>
        <p:spPr>
          <a:xfrm>
            <a:off x="640080" y="47472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49808" y="4820412"/>
            <a:ext cx="2329434" cy="272796"/>
          </a:xfrm>
          <a:prstGeom prst="rect">
            <a:avLst/>
          </a:prstGeom>
          <a:noFill/>
        </p:spPr>
        <p:txBody>
          <a:bodyPr wrap="square" anchor="ctr" lIns="0" rIns="0" tIns="0" bIns="0">
            <a:spAutoFit/>
          </a:bodyPr>
          <a:lstStyle/>
          <a:p>
            <a:pPr algn="ctr"/>
            <a:r>
              <a:rPr sz="1100" b="1">
                <a:solidFill>
                  <a:srgbClr val="1A1A1A"/>
                </a:solidFill>
                <a:latin typeface="Calibri"/>
              </a:rPr>
              <a:t>Vacancies</a:t>
            </a:r>
          </a:p>
        </p:txBody>
      </p:sp>
      <p:sp>
        <p:nvSpPr>
          <p:cNvPr id="52" name="Rounded Rectangle 51"/>
          <p:cNvSpPr/>
          <p:nvPr/>
        </p:nvSpPr>
        <p:spPr>
          <a:xfrm>
            <a:off x="3417570" y="4747260"/>
            <a:ext cx="2548890" cy="419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3527298" y="4820412"/>
            <a:ext cx="2329434" cy="272796"/>
          </a:xfrm>
          <a:prstGeom prst="rect">
            <a:avLst/>
          </a:prstGeom>
          <a:noFill/>
        </p:spPr>
        <p:txBody>
          <a:bodyPr wrap="square" anchor="ctr" lIns="0" rIns="0" tIns="0" bIns="0">
            <a:spAutoFit/>
          </a:bodyPr>
          <a:lstStyle/>
          <a:p>
            <a:pPr algn="ctr"/>
            <a:r>
              <a:rPr sz="1100" b="1">
                <a:solidFill>
                  <a:srgbClr val="1A1A1A"/>
                </a:solidFill>
                <a:latin typeface="Calibri"/>
              </a:rPr>
              <a:t>Tenders</a:t>
            </a:r>
          </a:p>
        </p:txBody>
      </p:sp>
      <p:sp>
        <p:nvSpPr>
          <p:cNvPr id="54" name="Rounded Rectangle 53"/>
          <p:cNvSpPr/>
          <p:nvPr/>
        </p:nvSpPr>
        <p:spPr>
          <a:xfrm>
            <a:off x="640080" y="5349240"/>
            <a:ext cx="10881360" cy="82296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422392"/>
            <a:ext cx="10661904" cy="676656"/>
          </a:xfrm>
          <a:prstGeom prst="rect">
            <a:avLst/>
          </a:prstGeom>
          <a:noFill/>
        </p:spPr>
        <p:txBody>
          <a:bodyPr wrap="square" anchor="ctr" lIns="0" rIns="0" tIns="0" bIns="0">
            <a:spAutoFit/>
          </a:bodyPr>
          <a:lstStyle/>
          <a:p>
            <a:pPr algn="ctr"/>
            <a:r>
              <a:rPr sz="1300" b="1">
                <a:solidFill>
                  <a:srgbClr val="1A1A1A"/>
                </a:solidFill>
                <a:latin typeface="Calibri"/>
              </a:rPr>
              <a:t>VIEW · SEARCH · PRINT</a:t>
            </a:r>
          </a:p>
          <a:p>
            <a:pPr algn="ctr">
              <a:spcBef>
                <a:spcPts val="300"/>
              </a:spcBef>
            </a:pPr>
            <a:r>
              <a:rPr sz="1100">
                <a:solidFill>
                  <a:srgbClr val="1A1A1A"/>
                </a:solidFill>
                <a:latin typeface="Calibri"/>
              </a:rPr>
              <a:t>Public users may read, search and print appropriate information, but may never modify administrative data.</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 Smarter School Library System</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Digital catalogue, issuing and reading records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18</a:t>
            </a:r>
          </a:p>
        </p:txBody>
      </p:sp>
      <p:pic>
        <p:nvPicPr>
          <p:cNvPr id="10" name="Picture 9" descr="shot_library.png"/>
          <p:cNvPicPr>
            <a:picLocks noChangeAspect="1"/>
          </p:cNvPicPr>
          <p:nvPr/>
        </p:nvPicPr>
        <p:blipFill>
          <a:blip r:embed="rId4"/>
          <a:srcRect t="9365" b="9365"/>
          <a:stretch>
            <a:fillRect/>
          </a:stretch>
        </p:blipFill>
        <p:spPr>
          <a:xfrm>
            <a:off x="640080" y="1508760"/>
            <a:ext cx="5120640" cy="2926080"/>
          </a:xfrm>
          <a:prstGeom prst="rect">
            <a:avLst/>
          </a:prstGeom>
        </p:spPr>
      </p:pic>
      <p:pic>
        <p:nvPicPr>
          <p:cNvPr id="11" name="Picture 10" descr="library_1.jpg"/>
          <p:cNvPicPr>
            <a:picLocks noChangeAspect="1"/>
          </p:cNvPicPr>
          <p:nvPr/>
        </p:nvPicPr>
        <p:blipFill>
          <a:blip r:embed="rId5"/>
          <a:srcRect t="28571" b="28571"/>
          <a:stretch>
            <a:fillRect/>
          </a:stretch>
        </p:blipFill>
        <p:spPr>
          <a:xfrm>
            <a:off x="640080" y="4572000"/>
            <a:ext cx="5120640" cy="1645920"/>
          </a:xfrm>
          <a:prstGeom prst="rect">
            <a:avLst/>
          </a:prstGeom>
        </p:spPr>
      </p:pic>
      <p:sp>
        <p:nvSpPr>
          <p:cNvPr id="12" name="TextBox 11"/>
          <p:cNvSpPr txBox="1"/>
          <p:nvPr/>
        </p:nvSpPr>
        <p:spPr>
          <a:xfrm>
            <a:off x="6126480" y="1600200"/>
            <a:ext cx="5394960" cy="2926080"/>
          </a:xfrm>
          <a:prstGeom prst="rect">
            <a:avLst/>
          </a:prstGeom>
          <a:noFill/>
        </p:spPr>
        <p:txBody>
          <a:bodyPr wrap="square" lIns="0" rIns="0" tIns="0" bIns="0">
            <a:spAutoFit/>
          </a:bodyPr>
          <a:lstStyle/>
          <a:p>
            <a:pPr>
              <a:lnSpc>
                <a:spcPct val="110000"/>
              </a:lnSpc>
              <a:spcAft>
                <a:spcPts val="900"/>
              </a:spcAft>
            </a:pPr>
            <a:r>
              <a:rPr sz="1300" b="1">
                <a:solidFill>
                  <a:srgbClr val="F4C430"/>
                </a:solidFill>
                <a:latin typeface="Calibri"/>
              </a:rPr>
              <a:t>▪  </a:t>
            </a:r>
            <a:r>
              <a:rPr sz="1300">
                <a:solidFill>
                  <a:srgbClr val="1A1A1A"/>
                </a:solidFill>
                <a:latin typeface="Calibri"/>
              </a:rPr>
              <a:t>Searchable book catalogue with full book details</a:t>
            </a:r>
          </a:p>
          <a:p>
            <a:pPr>
              <a:lnSpc>
                <a:spcPct val="110000"/>
              </a:lnSpc>
              <a:spcAft>
                <a:spcPts val="900"/>
              </a:spcAft>
            </a:pPr>
            <a:r>
              <a:rPr sz="1300" b="1">
                <a:solidFill>
                  <a:srgbClr val="F4C430"/>
                </a:solidFill>
                <a:latin typeface="Calibri"/>
              </a:rPr>
              <a:t>▪  </a:t>
            </a:r>
            <a:r>
              <a:rPr sz="1300">
                <a:solidFill>
                  <a:srgbClr val="1A1A1A"/>
                </a:solidFill>
                <a:latin typeface="Calibri"/>
              </a:rPr>
              <a:t>Live book availability</a:t>
            </a:r>
          </a:p>
          <a:p>
            <a:pPr>
              <a:lnSpc>
                <a:spcPct val="110000"/>
              </a:lnSpc>
              <a:spcAft>
                <a:spcPts val="900"/>
              </a:spcAft>
            </a:pPr>
            <a:r>
              <a:rPr sz="1300" b="1">
                <a:solidFill>
                  <a:srgbClr val="F4C430"/>
                </a:solidFill>
                <a:latin typeface="Calibri"/>
              </a:rPr>
              <a:t>▪  </a:t>
            </a:r>
            <a:r>
              <a:rPr sz="1300">
                <a:solidFill>
                  <a:srgbClr val="1A1A1A"/>
                </a:solidFill>
                <a:latin typeface="Calibri"/>
              </a:rPr>
              <a:t>Digital records replacing paper registers</a:t>
            </a:r>
          </a:p>
          <a:p>
            <a:pPr>
              <a:lnSpc>
                <a:spcPct val="110000"/>
              </a:lnSpc>
              <a:spcAft>
                <a:spcPts val="900"/>
              </a:spcAft>
            </a:pPr>
            <a:r>
              <a:rPr sz="1300" b="1">
                <a:solidFill>
                  <a:srgbClr val="F4C430"/>
                </a:solidFill>
                <a:latin typeface="Calibri"/>
              </a:rPr>
              <a:t>▪  </a:t>
            </a:r>
            <a:r>
              <a:rPr sz="1300">
                <a:solidFill>
                  <a:srgbClr val="1A1A1A"/>
                </a:solidFill>
                <a:latin typeface="Calibri"/>
              </a:rPr>
              <a:t>Book issue and return at the issuing desk</a:t>
            </a:r>
          </a:p>
          <a:p>
            <a:pPr>
              <a:lnSpc>
                <a:spcPct val="110000"/>
              </a:lnSpc>
              <a:spcAft>
                <a:spcPts val="900"/>
              </a:spcAft>
            </a:pPr>
            <a:r>
              <a:rPr sz="1300" b="1">
                <a:solidFill>
                  <a:srgbClr val="F4C430"/>
                </a:solidFill>
                <a:latin typeface="Calibri"/>
              </a:rPr>
              <a:t>▪  </a:t>
            </a:r>
            <a:r>
              <a:rPr sz="1300">
                <a:solidFill>
                  <a:srgbClr val="1A1A1A"/>
                </a:solidFill>
                <a:latin typeface="Calibri"/>
              </a:rPr>
              <a:t>Class reading register and printable attendance</a:t>
            </a:r>
          </a:p>
          <a:p>
            <a:pPr>
              <a:lnSpc>
                <a:spcPct val="110000"/>
              </a:lnSpc>
              <a:spcAft>
                <a:spcPts val="900"/>
              </a:spcAft>
            </a:pPr>
            <a:r>
              <a:rPr sz="1300" b="1">
                <a:solidFill>
                  <a:srgbClr val="F4C430"/>
                </a:solidFill>
                <a:latin typeface="Calibri"/>
              </a:rPr>
              <a:t>▪  </a:t>
            </a:r>
            <a:r>
              <a:rPr sz="1300">
                <a:solidFill>
                  <a:srgbClr val="1A1A1A"/>
                </a:solidFill>
                <a:latin typeface="Calibri"/>
              </a:rPr>
              <a:t>Teacher-librarian file and visitors' register</a:t>
            </a:r>
          </a:p>
          <a:p>
            <a:pPr>
              <a:lnSpc>
                <a:spcPct val="110000"/>
              </a:lnSpc>
              <a:spcAft>
                <a:spcPts val="900"/>
              </a:spcAft>
            </a:pPr>
            <a:r>
              <a:rPr sz="1300" b="1">
                <a:solidFill>
                  <a:srgbClr val="F4C430"/>
                </a:solidFill>
                <a:latin typeface="Calibri"/>
              </a:rPr>
              <a:t>▪  </a:t>
            </a:r>
            <a:r>
              <a:rPr sz="1300">
                <a:solidFill>
                  <a:srgbClr val="1A1A1A"/>
                </a:solidFill>
                <a:latin typeface="Calibri"/>
              </a:rPr>
              <a:t>AI assistant can help learners find books</a:t>
            </a:r>
          </a:p>
        </p:txBody>
      </p:sp>
      <p:sp>
        <p:nvSpPr>
          <p:cNvPr id="13" name="Rounded Rectangle 12"/>
          <p:cNvSpPr/>
          <p:nvPr/>
        </p:nvSpPr>
        <p:spPr>
          <a:xfrm>
            <a:off x="6126480" y="4572000"/>
            <a:ext cx="5394960" cy="164592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236208" y="4645152"/>
            <a:ext cx="5175504" cy="1499616"/>
          </a:xfrm>
          <a:prstGeom prst="rect">
            <a:avLst/>
          </a:prstGeom>
          <a:noFill/>
        </p:spPr>
        <p:txBody>
          <a:bodyPr wrap="square" anchor="ctr" lIns="0" rIns="0" tIns="0" bIns="0">
            <a:spAutoFit/>
          </a:bodyPr>
          <a:lstStyle/>
          <a:p>
            <a:pPr algn="ctr"/>
            <a:r>
              <a:rPr sz="1200" b="1">
                <a:solidFill>
                  <a:srgbClr val="F4C430"/>
                </a:solidFill>
                <a:latin typeface="Calibri"/>
              </a:rPr>
              <a:t>RESTRICTED ADMINISTRATION</a:t>
            </a:r>
          </a:p>
          <a:p>
            <a:pPr algn="ctr">
              <a:spcBef>
                <a:spcPts val="300"/>
              </a:spcBef>
            </a:pPr>
            <a:r>
              <a:rPr sz="1050">
                <a:solidFill>
                  <a:srgbClr val="FFFFFF"/>
                </a:solidFill>
                <a:latin typeface="Calibri"/>
              </a:rPr>
              <a:t>Adding, editing, issuing and auditing books is limited to:</a:t>
            </a:r>
          </a:p>
          <a:p>
            <a:pPr algn="ctr">
              <a:spcBef>
                <a:spcPts val="300"/>
              </a:spcBef>
            </a:pPr>
            <a:r>
              <a:rPr sz="1050">
                <a:solidFill>
                  <a:srgbClr val="FFFFFF"/>
                </a:solidFill>
                <a:latin typeface="Calibri"/>
              </a:rPr>
              <a:t>Principal · Administrator · Library Coordinator · Library Committee</a:t>
            </a:r>
          </a:p>
          <a:p>
            <a:pPr algn="ctr">
              <a:spcBef>
                <a:spcPts val="300"/>
              </a:spcBef>
            </a:pPr>
            <a:r>
              <a:rPr sz="1050">
                <a:solidFill>
                  <a:srgbClr val="FFFFFF"/>
                </a:solidFill>
                <a:latin typeface="Calibri"/>
              </a:rPr>
              <a:t>Everyone else has catalogue search only.</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LTSM and Textbook Management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Accountability for every textbook</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19</a:t>
            </a:r>
          </a:p>
        </p:txBody>
      </p:sp>
      <p:sp>
        <p:nvSpPr>
          <p:cNvPr id="10" name="Rounded Rectangle 9"/>
          <p:cNvSpPr/>
          <p:nvPr/>
        </p:nvSpPr>
        <p:spPr>
          <a:xfrm>
            <a:off x="640080" y="150876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5106924" cy="619505"/>
          </a:xfrm>
          <a:prstGeom prst="rect">
            <a:avLst/>
          </a:prstGeom>
          <a:noFill/>
        </p:spPr>
        <p:txBody>
          <a:bodyPr wrap="square" anchor="ctr" lIns="0" rIns="0" tIns="0" bIns="0">
            <a:spAutoFit/>
          </a:bodyPr>
          <a:lstStyle/>
          <a:p>
            <a:pPr algn="ctr"/>
            <a:r>
              <a:rPr sz="1300" b="1">
                <a:solidFill>
                  <a:srgbClr val="1A1A1A"/>
                </a:solidFill>
                <a:latin typeface="Calibri"/>
              </a:rPr>
              <a:t>Grades 5, 6 and 7</a:t>
            </a:r>
          </a:p>
          <a:p>
            <a:pPr algn="ctr">
              <a:spcBef>
                <a:spcPts val="300"/>
              </a:spcBef>
            </a:pPr>
            <a:r>
              <a:rPr sz="1050">
                <a:solidFill>
                  <a:srgbClr val="5A5A5A"/>
                </a:solidFill>
                <a:latin typeface="Calibri"/>
              </a:rPr>
              <a:t>Complete learner-by-learner registers</a:t>
            </a:r>
          </a:p>
        </p:txBody>
      </p:sp>
      <p:sp>
        <p:nvSpPr>
          <p:cNvPr id="12" name="Rounded Rectangle 11"/>
          <p:cNvSpPr/>
          <p:nvPr/>
        </p:nvSpPr>
        <p:spPr>
          <a:xfrm>
            <a:off x="6195060" y="150876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304788" y="1581912"/>
            <a:ext cx="5106924" cy="619505"/>
          </a:xfrm>
          <a:prstGeom prst="rect">
            <a:avLst/>
          </a:prstGeom>
          <a:noFill/>
        </p:spPr>
        <p:txBody>
          <a:bodyPr wrap="square" anchor="ctr" lIns="0" rIns="0" tIns="0" bIns="0">
            <a:spAutoFit/>
          </a:bodyPr>
          <a:lstStyle/>
          <a:p>
            <a:pPr algn="ctr"/>
            <a:r>
              <a:rPr sz="1300" b="1">
                <a:solidFill>
                  <a:srgbClr val="1A1A1A"/>
                </a:solidFill>
                <a:latin typeface="Calibri"/>
              </a:rPr>
              <a:t>Textbook tracking</a:t>
            </a:r>
          </a:p>
          <a:p>
            <a:pPr algn="ctr">
              <a:spcBef>
                <a:spcPts val="300"/>
              </a:spcBef>
            </a:pPr>
            <a:r>
              <a:rPr sz="1050">
                <a:solidFill>
                  <a:srgbClr val="5A5A5A"/>
                </a:solidFill>
                <a:latin typeface="Calibri"/>
              </a:rPr>
              <a:t>Issued, returned and outstanding books</a:t>
            </a:r>
          </a:p>
        </p:txBody>
      </p:sp>
      <p:sp>
        <p:nvSpPr>
          <p:cNvPr id="14" name="Rounded Rectangle 13"/>
          <p:cNvSpPr/>
          <p:nvPr/>
        </p:nvSpPr>
        <p:spPr>
          <a:xfrm>
            <a:off x="640080" y="250317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49808" y="2576322"/>
            <a:ext cx="5106924" cy="619505"/>
          </a:xfrm>
          <a:prstGeom prst="rect">
            <a:avLst/>
          </a:prstGeom>
          <a:noFill/>
        </p:spPr>
        <p:txBody>
          <a:bodyPr wrap="square" anchor="ctr" lIns="0" rIns="0" tIns="0" bIns="0">
            <a:spAutoFit/>
          </a:bodyPr>
          <a:lstStyle/>
          <a:p>
            <a:pPr algn="ctr"/>
            <a:r>
              <a:rPr sz="1300" b="1">
                <a:solidFill>
                  <a:srgbClr val="1A1A1A"/>
                </a:solidFill>
                <a:latin typeface="Calibri"/>
              </a:rPr>
              <a:t>Unique serial numbers</a:t>
            </a:r>
          </a:p>
          <a:p>
            <a:pPr algn="ctr">
              <a:spcBef>
                <a:spcPts val="300"/>
              </a:spcBef>
            </a:pPr>
            <a:r>
              <a:rPr sz="1050">
                <a:solidFill>
                  <a:srgbClr val="5A5A5A"/>
                </a:solidFill>
                <a:latin typeface="Calibri"/>
              </a:rPr>
              <a:t>Validated on capture to prevent duplicates</a:t>
            </a:r>
          </a:p>
        </p:txBody>
      </p:sp>
      <p:sp>
        <p:nvSpPr>
          <p:cNvPr id="16" name="Rounded Rectangle 15"/>
          <p:cNvSpPr/>
          <p:nvPr/>
        </p:nvSpPr>
        <p:spPr>
          <a:xfrm>
            <a:off x="6195060" y="250317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304788" y="2576322"/>
            <a:ext cx="5106924" cy="619505"/>
          </a:xfrm>
          <a:prstGeom prst="rect">
            <a:avLst/>
          </a:prstGeom>
          <a:noFill/>
        </p:spPr>
        <p:txBody>
          <a:bodyPr wrap="square" anchor="ctr" lIns="0" rIns="0" tIns="0" bIns="0">
            <a:spAutoFit/>
          </a:bodyPr>
          <a:lstStyle/>
          <a:p>
            <a:pPr algn="ctr"/>
            <a:r>
              <a:rPr sz="1300" b="1">
                <a:solidFill>
                  <a:srgbClr val="1A1A1A"/>
                </a:solidFill>
                <a:latin typeface="Calibri"/>
              </a:rPr>
              <a:t>Learner allocation</a:t>
            </a:r>
          </a:p>
          <a:p>
            <a:pPr algn="ctr">
              <a:spcBef>
                <a:spcPts val="300"/>
              </a:spcBef>
            </a:pPr>
            <a:r>
              <a:rPr sz="1050">
                <a:solidFill>
                  <a:srgbClr val="5A5A5A"/>
                </a:solidFill>
                <a:latin typeface="Calibri"/>
              </a:rPr>
              <a:t>Linked to the master learner roster</a:t>
            </a:r>
          </a:p>
        </p:txBody>
      </p:sp>
      <p:sp>
        <p:nvSpPr>
          <p:cNvPr id="18" name="Rounded Rectangle 17"/>
          <p:cNvSpPr/>
          <p:nvPr/>
        </p:nvSpPr>
        <p:spPr>
          <a:xfrm>
            <a:off x="640080" y="3497579"/>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3570732"/>
            <a:ext cx="5106924" cy="619505"/>
          </a:xfrm>
          <a:prstGeom prst="rect">
            <a:avLst/>
          </a:prstGeom>
          <a:noFill/>
        </p:spPr>
        <p:txBody>
          <a:bodyPr wrap="square" anchor="ctr" lIns="0" rIns="0" tIns="0" bIns="0">
            <a:spAutoFit/>
          </a:bodyPr>
          <a:lstStyle/>
          <a:p>
            <a:pPr algn="ctr"/>
            <a:r>
              <a:rPr sz="1300" b="1">
                <a:solidFill>
                  <a:srgbClr val="1A1A1A"/>
                </a:solidFill>
                <a:latin typeface="Calibri"/>
              </a:rPr>
              <a:t>Stationery management</a:t>
            </a:r>
          </a:p>
          <a:p>
            <a:pPr algn="ctr">
              <a:spcBef>
                <a:spcPts val="300"/>
              </a:spcBef>
            </a:pPr>
            <a:r>
              <a:rPr sz="1050">
                <a:solidFill>
                  <a:srgbClr val="5A5A5A"/>
                </a:solidFill>
                <a:latin typeface="Calibri"/>
              </a:rPr>
              <a:t>Learner-teacher support material records</a:t>
            </a:r>
          </a:p>
        </p:txBody>
      </p:sp>
      <p:sp>
        <p:nvSpPr>
          <p:cNvPr id="20" name="Rounded Rectangle 19"/>
          <p:cNvSpPr/>
          <p:nvPr/>
        </p:nvSpPr>
        <p:spPr>
          <a:xfrm>
            <a:off x="6195060" y="3497579"/>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304788" y="3570732"/>
            <a:ext cx="5106924" cy="619505"/>
          </a:xfrm>
          <a:prstGeom prst="rect">
            <a:avLst/>
          </a:prstGeom>
          <a:noFill/>
        </p:spPr>
        <p:txBody>
          <a:bodyPr wrap="square" anchor="ctr" lIns="0" rIns="0" tIns="0" bIns="0">
            <a:spAutoFit/>
          </a:bodyPr>
          <a:lstStyle/>
          <a:p>
            <a:pPr algn="ctr"/>
            <a:r>
              <a:rPr sz="1300" b="1">
                <a:solidFill>
                  <a:srgbClr val="1A1A1A"/>
                </a:solidFill>
                <a:latin typeface="Calibri"/>
              </a:rPr>
              <a:t>Receipt printing</a:t>
            </a:r>
          </a:p>
          <a:p>
            <a:pPr algn="ctr">
              <a:spcBef>
                <a:spcPts val="300"/>
              </a:spcBef>
            </a:pPr>
            <a:r>
              <a:rPr sz="1050">
                <a:solidFill>
                  <a:srgbClr val="5A5A5A"/>
                </a:solidFill>
                <a:latin typeface="Calibri"/>
              </a:rPr>
              <a:t>Individual and full-class printable receipts</a:t>
            </a:r>
          </a:p>
        </p:txBody>
      </p:sp>
      <p:sp>
        <p:nvSpPr>
          <p:cNvPr id="22" name="Rounded Rectangle 21"/>
          <p:cNvSpPr/>
          <p:nvPr/>
        </p:nvSpPr>
        <p:spPr>
          <a:xfrm>
            <a:off x="640080" y="449199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565142"/>
            <a:ext cx="5106924" cy="619505"/>
          </a:xfrm>
          <a:prstGeom prst="rect">
            <a:avLst/>
          </a:prstGeom>
          <a:noFill/>
        </p:spPr>
        <p:txBody>
          <a:bodyPr wrap="square" anchor="ctr" lIns="0" rIns="0" tIns="0" bIns="0">
            <a:spAutoFit/>
          </a:bodyPr>
          <a:lstStyle/>
          <a:p>
            <a:pPr algn="ctr"/>
            <a:r>
              <a:rPr sz="1300" b="1">
                <a:solidFill>
                  <a:srgbClr val="1A1A1A"/>
                </a:solidFill>
                <a:latin typeface="Calibri"/>
              </a:rPr>
              <a:t>Search and bulk import</a:t>
            </a:r>
          </a:p>
          <a:p>
            <a:pPr algn="ctr">
              <a:spcBef>
                <a:spcPts val="300"/>
              </a:spcBef>
            </a:pPr>
            <a:r>
              <a:rPr sz="1050">
                <a:solidFill>
                  <a:srgbClr val="5A5A5A"/>
                </a:solidFill>
                <a:latin typeface="Calibri"/>
              </a:rPr>
              <a:t>Fast capture and correction of records</a:t>
            </a:r>
          </a:p>
        </p:txBody>
      </p:sp>
      <p:sp>
        <p:nvSpPr>
          <p:cNvPr id="24" name="Rounded Rectangle 23"/>
          <p:cNvSpPr/>
          <p:nvPr/>
        </p:nvSpPr>
        <p:spPr>
          <a:xfrm>
            <a:off x="6195060" y="4491990"/>
            <a:ext cx="5326380" cy="765809"/>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04788" y="4565142"/>
            <a:ext cx="5106924" cy="619505"/>
          </a:xfrm>
          <a:prstGeom prst="rect">
            <a:avLst/>
          </a:prstGeom>
          <a:noFill/>
        </p:spPr>
        <p:txBody>
          <a:bodyPr wrap="square" anchor="ctr" lIns="0" rIns="0" tIns="0" bIns="0">
            <a:spAutoFit/>
          </a:bodyPr>
          <a:lstStyle/>
          <a:p>
            <a:pPr algn="ctr"/>
            <a:r>
              <a:rPr sz="1300" b="1">
                <a:solidFill>
                  <a:srgbClr val="1A1A1A"/>
                </a:solidFill>
                <a:latin typeface="Calibri"/>
              </a:rPr>
              <a:t>Audit trail</a:t>
            </a:r>
          </a:p>
          <a:p>
            <a:pPr algn="ctr">
              <a:spcBef>
                <a:spcPts val="300"/>
              </a:spcBef>
            </a:pPr>
            <a:r>
              <a:rPr sz="1050">
                <a:solidFill>
                  <a:srgbClr val="5A5A5A"/>
                </a:solidFill>
                <a:latin typeface="Calibri"/>
              </a:rPr>
              <a:t>Every change is recorded and traceable</a:t>
            </a:r>
          </a:p>
        </p:txBody>
      </p:sp>
      <p:sp>
        <p:nvSpPr>
          <p:cNvPr id="26" name="Rounded Rectangle 25"/>
          <p:cNvSpPr/>
          <p:nvPr/>
        </p:nvSpPr>
        <p:spPr>
          <a:xfrm>
            <a:off x="640080" y="5440680"/>
            <a:ext cx="10881360" cy="73152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5513832"/>
            <a:ext cx="10661904" cy="585216"/>
          </a:xfrm>
          <a:prstGeom prst="rect">
            <a:avLst/>
          </a:prstGeom>
          <a:noFill/>
        </p:spPr>
        <p:txBody>
          <a:bodyPr wrap="square" anchor="ctr" lIns="0" rIns="0" tIns="0" bIns="0">
            <a:spAutoFit/>
          </a:bodyPr>
          <a:lstStyle/>
          <a:p>
            <a:pPr algn="ctr"/>
            <a:r>
              <a:rPr sz="1300" b="1">
                <a:solidFill>
                  <a:srgbClr val="1A1A1A"/>
                </a:solidFill>
                <a:latin typeface="Calibri"/>
              </a:rPr>
              <a:t>IMPROVED ACCOUNTABILITY</a:t>
            </a:r>
          </a:p>
          <a:p>
            <a:pPr algn="ctr">
              <a:spcBef>
                <a:spcPts val="300"/>
              </a:spcBef>
            </a:pPr>
            <a:r>
              <a:rPr sz="1100">
                <a:solidFill>
                  <a:srgbClr val="1A1A1A"/>
                </a:solidFill>
                <a:latin typeface="Calibri"/>
              </a:rPr>
              <a:t>Shortage summaries and quick-return ticks make stock-taking at the end of the year fast and accurate.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Supporting Teaching, Learning and Assessment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Academics, assessment and AI lesson planning</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20</a:t>
            </a:r>
          </a:p>
        </p:txBody>
      </p:sp>
      <p:sp>
        <p:nvSpPr>
          <p:cNvPr id="10" name="TextBox 9"/>
          <p:cNvSpPr txBox="1"/>
          <p:nvPr/>
        </p:nvSpPr>
        <p:spPr>
          <a:xfrm>
            <a:off x="640080" y="1554480"/>
            <a:ext cx="5120640" cy="2377440"/>
          </a:xfrm>
          <a:prstGeom prst="rect">
            <a:avLst/>
          </a:prstGeom>
          <a:noFill/>
        </p:spPr>
        <p:txBody>
          <a:bodyPr wrap="square" lIns="0" rIns="0" tIns="0" bIns="0">
            <a:spAutoFit/>
          </a:bodyPr>
          <a:lstStyle/>
          <a:p>
            <a:pPr>
              <a:lnSpc>
                <a:spcPct val="110000"/>
              </a:lnSpc>
              <a:spcAft>
                <a:spcPts val="900"/>
              </a:spcAft>
            </a:pPr>
            <a:r>
              <a:rPr sz="1350" b="1">
                <a:solidFill>
                  <a:srgbClr val="F4C430"/>
                </a:solidFill>
                <a:latin typeface="Calibri"/>
              </a:rPr>
              <a:t>▪  </a:t>
            </a:r>
            <a:r>
              <a:rPr sz="1350">
                <a:solidFill>
                  <a:srgbClr val="1A1A1A"/>
                </a:solidFill>
                <a:latin typeface="Calibri"/>
              </a:rPr>
              <a:t>Academic subjects and CAPS policy documents</a:t>
            </a:r>
          </a:p>
          <a:p>
            <a:pPr>
              <a:lnSpc>
                <a:spcPct val="110000"/>
              </a:lnSpc>
              <a:spcAft>
                <a:spcPts val="900"/>
              </a:spcAft>
            </a:pPr>
            <a:r>
              <a:rPr sz="1350" b="1">
                <a:solidFill>
                  <a:srgbClr val="F4C430"/>
                </a:solidFill>
                <a:latin typeface="Calibri"/>
              </a:rPr>
              <a:t>▪  </a:t>
            </a:r>
            <a:r>
              <a:rPr sz="1350">
                <a:solidFill>
                  <a:srgbClr val="1A1A1A"/>
                </a:solidFill>
                <a:latin typeface="Calibri"/>
              </a:rPr>
              <a:t>Foundation and Intermediate Phase timetables</a:t>
            </a:r>
          </a:p>
          <a:p>
            <a:pPr>
              <a:lnSpc>
                <a:spcPct val="110000"/>
              </a:lnSpc>
              <a:spcAft>
                <a:spcPts val="900"/>
              </a:spcAft>
            </a:pPr>
            <a:r>
              <a:rPr sz="1350" b="1">
                <a:solidFill>
                  <a:srgbClr val="F4C430"/>
                </a:solidFill>
                <a:latin typeface="Calibri"/>
              </a:rPr>
              <a:t>▪  </a:t>
            </a:r>
            <a:r>
              <a:rPr sz="1350">
                <a:solidFill>
                  <a:srgbClr val="1A1A1A"/>
                </a:solidFill>
                <a:latin typeface="Calibri"/>
              </a:rPr>
              <a:t>Programme of Assessment with live status colour-coding</a:t>
            </a:r>
          </a:p>
          <a:p>
            <a:pPr>
              <a:lnSpc>
                <a:spcPct val="110000"/>
              </a:lnSpc>
              <a:spcAft>
                <a:spcPts val="900"/>
              </a:spcAft>
            </a:pPr>
            <a:r>
              <a:rPr sz="1350" b="1">
                <a:solidFill>
                  <a:srgbClr val="F4C430"/>
                </a:solidFill>
                <a:latin typeface="Calibri"/>
              </a:rPr>
              <a:t>▪  </a:t>
            </a:r>
            <a:r>
              <a:rPr sz="1350">
                <a:solidFill>
                  <a:srgbClr val="1A1A1A"/>
                </a:solidFill>
                <a:latin typeface="Calibri"/>
              </a:rPr>
              <a:t>Examination and invigilation timetable</a:t>
            </a:r>
          </a:p>
          <a:p>
            <a:pPr>
              <a:lnSpc>
                <a:spcPct val="110000"/>
              </a:lnSpc>
              <a:spcAft>
                <a:spcPts val="900"/>
              </a:spcAft>
            </a:pPr>
            <a:r>
              <a:rPr sz="1350" b="1">
                <a:solidFill>
                  <a:srgbClr val="F4C430"/>
                </a:solidFill>
                <a:latin typeface="Calibri"/>
              </a:rPr>
              <a:t>▪  </a:t>
            </a:r>
            <a:r>
              <a:rPr sz="1350">
                <a:solidFill>
                  <a:srgbClr val="1A1A1A"/>
                </a:solidFill>
                <a:latin typeface="Calibri"/>
              </a:rPr>
              <a:t>AI-supported lesson planning from the school's ATP</a:t>
            </a:r>
          </a:p>
          <a:p>
            <a:pPr>
              <a:lnSpc>
                <a:spcPct val="110000"/>
              </a:lnSpc>
              <a:spcAft>
                <a:spcPts val="900"/>
              </a:spcAft>
            </a:pPr>
            <a:r>
              <a:rPr sz="1350" b="1">
                <a:solidFill>
                  <a:srgbClr val="F4C430"/>
                </a:solidFill>
                <a:latin typeface="Calibri"/>
              </a:rPr>
              <a:t>▪  </a:t>
            </a:r>
            <a:r>
              <a:rPr sz="1350">
                <a:solidFill>
                  <a:srgbClr val="1A1A1A"/>
                </a:solidFill>
                <a:latin typeface="Calibri"/>
              </a:rPr>
              <a:t>Educational downloads for educators and learners</a:t>
            </a:r>
          </a:p>
        </p:txBody>
      </p:sp>
      <p:pic>
        <p:nvPicPr>
          <p:cNvPr id="11" name="Picture 10" descr="shot_academics.png"/>
          <p:cNvPicPr>
            <a:picLocks noChangeAspect="1"/>
          </p:cNvPicPr>
          <p:nvPr/>
        </p:nvPicPr>
        <p:blipFill>
          <a:blip r:embed="rId4"/>
          <a:srcRect t="19524" b="19524"/>
          <a:stretch>
            <a:fillRect/>
          </a:stretch>
        </p:blipFill>
        <p:spPr>
          <a:xfrm>
            <a:off x="640080" y="4023360"/>
            <a:ext cx="5120640" cy="2194560"/>
          </a:xfrm>
          <a:prstGeom prst="rect">
            <a:avLst/>
          </a:prstGeom>
        </p:spPr>
      </p:pic>
      <p:sp>
        <p:nvSpPr>
          <p:cNvPr id="12" name="Rounded Rectangle 11"/>
          <p:cNvSpPr/>
          <p:nvPr/>
        </p:nvSpPr>
        <p:spPr>
          <a:xfrm>
            <a:off x="6126479" y="1508760"/>
            <a:ext cx="5303520" cy="35458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236207" y="1581912"/>
            <a:ext cx="5084064" cy="208280"/>
          </a:xfrm>
          <a:prstGeom prst="rect">
            <a:avLst/>
          </a:prstGeom>
          <a:noFill/>
        </p:spPr>
        <p:txBody>
          <a:bodyPr wrap="square" anchor="ctr" lIns="0" rIns="0" tIns="0" bIns="0">
            <a:spAutoFit/>
          </a:bodyPr>
          <a:lstStyle/>
          <a:p>
            <a:pPr algn="ctr"/>
            <a:r>
              <a:rPr sz="1300" b="1">
                <a:solidFill>
                  <a:srgbClr val="1A1A1A"/>
                </a:solidFill>
                <a:latin typeface="Calibri"/>
              </a:rPr>
              <a:t>Select Grade</a:t>
            </a:r>
          </a:p>
        </p:txBody>
      </p:sp>
      <p:sp>
        <p:nvSpPr>
          <p:cNvPr id="14" name="Down Arrow 13"/>
          <p:cNvSpPr/>
          <p:nvPr/>
        </p:nvSpPr>
        <p:spPr>
          <a:xfrm>
            <a:off x="8677656" y="187248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126479" y="2064512"/>
            <a:ext cx="5303520" cy="35458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236207" y="2137664"/>
            <a:ext cx="5084064" cy="208280"/>
          </a:xfrm>
          <a:prstGeom prst="rect">
            <a:avLst/>
          </a:prstGeom>
          <a:noFill/>
        </p:spPr>
        <p:txBody>
          <a:bodyPr wrap="square" anchor="ctr" lIns="0" rIns="0" tIns="0" bIns="0">
            <a:spAutoFit/>
          </a:bodyPr>
          <a:lstStyle/>
          <a:p>
            <a:pPr algn="ctr"/>
            <a:r>
              <a:rPr sz="1300" b="1">
                <a:solidFill>
                  <a:srgbClr val="1A1A1A"/>
                </a:solidFill>
                <a:latin typeface="Calibri"/>
              </a:rPr>
              <a:t>Select Subject</a:t>
            </a:r>
          </a:p>
        </p:txBody>
      </p:sp>
      <p:sp>
        <p:nvSpPr>
          <p:cNvPr id="17" name="Down Arrow 16"/>
          <p:cNvSpPr/>
          <p:nvPr/>
        </p:nvSpPr>
        <p:spPr>
          <a:xfrm>
            <a:off x="8677656" y="242823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126479" y="2620264"/>
            <a:ext cx="5303520" cy="35458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236207" y="2693416"/>
            <a:ext cx="5084064" cy="208280"/>
          </a:xfrm>
          <a:prstGeom prst="rect">
            <a:avLst/>
          </a:prstGeom>
          <a:noFill/>
        </p:spPr>
        <p:txBody>
          <a:bodyPr wrap="square" anchor="ctr" lIns="0" rIns="0" tIns="0" bIns="0">
            <a:spAutoFit/>
          </a:bodyPr>
          <a:lstStyle/>
          <a:p>
            <a:pPr algn="ctr"/>
            <a:r>
              <a:rPr sz="1300" b="1">
                <a:solidFill>
                  <a:srgbClr val="1A1A1A"/>
                </a:solidFill>
                <a:latin typeface="Calibri"/>
              </a:rPr>
              <a:t>Select Date</a:t>
            </a:r>
          </a:p>
        </p:txBody>
      </p:sp>
      <p:sp>
        <p:nvSpPr>
          <p:cNvPr id="20" name="Down Arrow 19"/>
          <p:cNvSpPr/>
          <p:nvPr/>
        </p:nvSpPr>
        <p:spPr>
          <a:xfrm>
            <a:off x="8677656" y="298399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126479" y="3176016"/>
            <a:ext cx="5303520" cy="35458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236207" y="3249168"/>
            <a:ext cx="5084064" cy="208280"/>
          </a:xfrm>
          <a:prstGeom prst="rect">
            <a:avLst/>
          </a:prstGeom>
          <a:noFill/>
        </p:spPr>
        <p:txBody>
          <a:bodyPr wrap="square" anchor="ctr" lIns="0" rIns="0" tIns="0" bIns="0">
            <a:spAutoFit/>
          </a:bodyPr>
          <a:lstStyle/>
          <a:p>
            <a:pPr algn="ctr"/>
            <a:r>
              <a:rPr sz="1300" b="1">
                <a:solidFill>
                  <a:srgbClr val="1A1A1A"/>
                </a:solidFill>
                <a:latin typeface="Calibri"/>
              </a:rPr>
              <a:t>Upload or Use Saved ATP</a:t>
            </a:r>
          </a:p>
        </p:txBody>
      </p:sp>
      <p:sp>
        <p:nvSpPr>
          <p:cNvPr id="23" name="Down Arrow 22"/>
          <p:cNvSpPr/>
          <p:nvPr/>
        </p:nvSpPr>
        <p:spPr>
          <a:xfrm>
            <a:off x="8677656" y="3539743"/>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126479" y="3731768"/>
            <a:ext cx="5303520" cy="35458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236207" y="3804920"/>
            <a:ext cx="5084064" cy="208280"/>
          </a:xfrm>
          <a:prstGeom prst="rect">
            <a:avLst/>
          </a:prstGeom>
          <a:noFill/>
        </p:spPr>
        <p:txBody>
          <a:bodyPr wrap="square" anchor="ctr" lIns="0" rIns="0" tIns="0" bIns="0">
            <a:spAutoFit/>
          </a:bodyPr>
          <a:lstStyle/>
          <a:p>
            <a:pPr algn="ctr"/>
            <a:r>
              <a:rPr sz="1300" b="1">
                <a:solidFill>
                  <a:srgbClr val="1A1A1A"/>
                </a:solidFill>
                <a:latin typeface="Calibri"/>
              </a:rPr>
              <a:t>AI Reads the Relevant ATP Content</a:t>
            </a:r>
          </a:p>
        </p:txBody>
      </p:sp>
      <p:sp>
        <p:nvSpPr>
          <p:cNvPr id="26" name="Down Arrow 25"/>
          <p:cNvSpPr/>
          <p:nvPr/>
        </p:nvSpPr>
        <p:spPr>
          <a:xfrm>
            <a:off x="8677656" y="4095496"/>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126479" y="4287520"/>
            <a:ext cx="5303520" cy="35458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236207" y="4360672"/>
            <a:ext cx="5084064" cy="208280"/>
          </a:xfrm>
          <a:prstGeom prst="rect">
            <a:avLst/>
          </a:prstGeom>
          <a:noFill/>
        </p:spPr>
        <p:txBody>
          <a:bodyPr wrap="square" anchor="ctr" lIns="0" rIns="0" tIns="0" bIns="0">
            <a:spAutoFit/>
          </a:bodyPr>
          <a:lstStyle/>
          <a:p>
            <a:pPr algn="ctr"/>
            <a:r>
              <a:rPr sz="1300" b="1">
                <a:solidFill>
                  <a:srgbClr val="1A1A1A"/>
                </a:solidFill>
                <a:latin typeface="Calibri"/>
              </a:rPr>
              <a:t>AI Matches the Selected Date</a:t>
            </a:r>
          </a:p>
        </p:txBody>
      </p:sp>
      <p:sp>
        <p:nvSpPr>
          <p:cNvPr id="29" name="Down Arrow 28"/>
          <p:cNvSpPr/>
          <p:nvPr/>
        </p:nvSpPr>
        <p:spPr>
          <a:xfrm>
            <a:off x="8677656" y="4651248"/>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6126479" y="4843272"/>
            <a:ext cx="5303520" cy="35458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236207" y="4916424"/>
            <a:ext cx="5084064" cy="208280"/>
          </a:xfrm>
          <a:prstGeom prst="rect">
            <a:avLst/>
          </a:prstGeom>
          <a:noFill/>
        </p:spPr>
        <p:txBody>
          <a:bodyPr wrap="square" anchor="ctr" lIns="0" rIns="0" tIns="0" bIns="0">
            <a:spAutoFit/>
          </a:bodyPr>
          <a:lstStyle/>
          <a:p>
            <a:pPr algn="ctr"/>
            <a:r>
              <a:rPr sz="1300" b="1">
                <a:solidFill>
                  <a:srgbClr val="1A1A1A"/>
                </a:solidFill>
                <a:latin typeface="Calibri"/>
              </a:rPr>
              <a:t>AI Identifies Topic and Content</a:t>
            </a:r>
          </a:p>
        </p:txBody>
      </p:sp>
      <p:sp>
        <p:nvSpPr>
          <p:cNvPr id="32" name="Down Arrow 31"/>
          <p:cNvSpPr/>
          <p:nvPr/>
        </p:nvSpPr>
        <p:spPr>
          <a:xfrm>
            <a:off x="8677656" y="5207000"/>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6126479" y="5399024"/>
            <a:ext cx="5303520" cy="35458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236207" y="5472176"/>
            <a:ext cx="5084064" cy="208280"/>
          </a:xfrm>
          <a:prstGeom prst="rect">
            <a:avLst/>
          </a:prstGeom>
          <a:noFill/>
        </p:spPr>
        <p:txBody>
          <a:bodyPr wrap="square" anchor="ctr" lIns="0" rIns="0" tIns="0" bIns="0">
            <a:spAutoFit/>
          </a:bodyPr>
          <a:lstStyle/>
          <a:p>
            <a:pPr algn="ctr"/>
            <a:r>
              <a:rPr sz="1300" b="1">
                <a:solidFill>
                  <a:srgbClr val="1A1A1A"/>
                </a:solidFill>
                <a:latin typeface="Calibri"/>
              </a:rPr>
              <a:t>Generate Editable Lesson Plan</a:t>
            </a:r>
          </a:p>
        </p:txBody>
      </p:sp>
      <p:sp>
        <p:nvSpPr>
          <p:cNvPr id="35" name="Down Arrow 34"/>
          <p:cNvSpPr/>
          <p:nvPr/>
        </p:nvSpPr>
        <p:spPr>
          <a:xfrm>
            <a:off x="8677656" y="5762752"/>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ounded Rectangle 35"/>
          <p:cNvSpPr/>
          <p:nvPr/>
        </p:nvSpPr>
        <p:spPr>
          <a:xfrm>
            <a:off x="6126479" y="5954776"/>
            <a:ext cx="5303520" cy="35458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236207" y="6027928"/>
            <a:ext cx="5084064" cy="208280"/>
          </a:xfrm>
          <a:prstGeom prst="rect">
            <a:avLst/>
          </a:prstGeom>
          <a:noFill/>
        </p:spPr>
        <p:txBody>
          <a:bodyPr wrap="square" anchor="ctr" lIns="0" rIns="0" tIns="0" bIns="0">
            <a:spAutoFit/>
          </a:bodyPr>
          <a:lstStyle/>
          <a:p>
            <a:pPr algn="ctr"/>
            <a:r>
              <a:rPr sz="1300" b="1">
                <a:solidFill>
                  <a:srgbClr val="1A1A1A"/>
                </a:solidFill>
                <a:latin typeface="Calibri"/>
              </a:rPr>
              <a:t>Print or Save Lesson Plan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AI-Supported Lesson Planning in English and Sepedi</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plan follows the language of the ATP</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21</a:t>
            </a:r>
          </a:p>
        </p:txBody>
      </p:sp>
      <p:sp>
        <p:nvSpPr>
          <p:cNvPr id="10" name="Rounded Rectangle 9"/>
          <p:cNvSpPr/>
          <p:nvPr/>
        </p:nvSpPr>
        <p:spPr>
          <a:xfrm>
            <a:off x="822959" y="1554480"/>
            <a:ext cx="4937760" cy="658367"/>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932688" y="1627632"/>
            <a:ext cx="4718304" cy="512063"/>
          </a:xfrm>
          <a:prstGeom prst="rect">
            <a:avLst/>
          </a:prstGeom>
          <a:noFill/>
        </p:spPr>
        <p:txBody>
          <a:bodyPr wrap="square" anchor="ctr" lIns="0" rIns="0" tIns="0" bIns="0">
            <a:spAutoFit/>
          </a:bodyPr>
          <a:lstStyle/>
          <a:p>
            <a:pPr algn="ctr"/>
            <a:r>
              <a:rPr sz="1400" b="1">
                <a:solidFill>
                  <a:srgbClr val="1A1A1A"/>
                </a:solidFill>
                <a:latin typeface="Calibri"/>
              </a:rPr>
              <a:t>English ATP</a:t>
            </a:r>
          </a:p>
        </p:txBody>
      </p:sp>
      <p:sp>
        <p:nvSpPr>
          <p:cNvPr id="12" name="Down Arrow 11"/>
          <p:cNvSpPr/>
          <p:nvPr/>
        </p:nvSpPr>
        <p:spPr>
          <a:xfrm>
            <a:off x="3191256" y="222199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822959" y="2414015"/>
            <a:ext cx="4937760" cy="658367"/>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932688" y="2487168"/>
            <a:ext cx="4718304" cy="512063"/>
          </a:xfrm>
          <a:prstGeom prst="rect">
            <a:avLst/>
          </a:prstGeom>
          <a:noFill/>
        </p:spPr>
        <p:txBody>
          <a:bodyPr wrap="square" anchor="ctr" lIns="0" rIns="0" tIns="0" bIns="0">
            <a:spAutoFit/>
          </a:bodyPr>
          <a:lstStyle/>
          <a:p>
            <a:pPr algn="ctr"/>
            <a:r>
              <a:rPr sz="1400" b="1">
                <a:solidFill>
                  <a:srgbClr val="1A1A1A"/>
                </a:solidFill>
                <a:latin typeface="Calibri"/>
              </a:rPr>
              <a:t>AI Reads Relevant Content</a:t>
            </a:r>
          </a:p>
        </p:txBody>
      </p:sp>
      <p:sp>
        <p:nvSpPr>
          <p:cNvPr id="15" name="Down Arrow 14"/>
          <p:cNvSpPr/>
          <p:nvPr/>
        </p:nvSpPr>
        <p:spPr>
          <a:xfrm>
            <a:off x="3191256" y="308152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822959" y="3273551"/>
            <a:ext cx="4937760" cy="658367"/>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932688" y="3346703"/>
            <a:ext cx="4718304" cy="512063"/>
          </a:xfrm>
          <a:prstGeom prst="rect">
            <a:avLst/>
          </a:prstGeom>
          <a:noFill/>
        </p:spPr>
        <p:txBody>
          <a:bodyPr wrap="square" anchor="ctr" lIns="0" rIns="0" tIns="0" bIns="0">
            <a:spAutoFit/>
          </a:bodyPr>
          <a:lstStyle/>
          <a:p>
            <a:pPr algn="ctr"/>
            <a:r>
              <a:rPr sz="1400" b="1">
                <a:solidFill>
                  <a:srgbClr val="1A1A1A"/>
                </a:solidFill>
                <a:latin typeface="Calibri"/>
              </a:rPr>
              <a:t>Generates Lesson Plan in English</a:t>
            </a:r>
          </a:p>
        </p:txBody>
      </p:sp>
      <p:sp>
        <p:nvSpPr>
          <p:cNvPr id="18" name="Rounded Rectangle 17"/>
          <p:cNvSpPr/>
          <p:nvPr/>
        </p:nvSpPr>
        <p:spPr>
          <a:xfrm>
            <a:off x="6400799" y="1554480"/>
            <a:ext cx="4937760" cy="58064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510527" y="1627632"/>
            <a:ext cx="4718304" cy="434340"/>
          </a:xfrm>
          <a:prstGeom prst="rect">
            <a:avLst/>
          </a:prstGeom>
          <a:noFill/>
        </p:spPr>
        <p:txBody>
          <a:bodyPr wrap="square" anchor="ctr" lIns="0" rIns="0" tIns="0" bIns="0">
            <a:spAutoFit/>
          </a:bodyPr>
          <a:lstStyle/>
          <a:p>
            <a:pPr algn="ctr"/>
            <a:r>
              <a:rPr sz="1400" b="1">
                <a:solidFill>
                  <a:srgbClr val="1A1A1A"/>
                </a:solidFill>
                <a:latin typeface="Calibri"/>
              </a:rPr>
              <a:t>Sepedi ATP</a:t>
            </a:r>
          </a:p>
        </p:txBody>
      </p:sp>
      <p:sp>
        <p:nvSpPr>
          <p:cNvPr id="20" name="Down Arrow 19"/>
          <p:cNvSpPr/>
          <p:nvPr/>
        </p:nvSpPr>
        <p:spPr>
          <a:xfrm>
            <a:off x="8769096" y="2144268"/>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400799" y="2336291"/>
            <a:ext cx="4937760" cy="58064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510527" y="2409444"/>
            <a:ext cx="4718304" cy="434340"/>
          </a:xfrm>
          <a:prstGeom prst="rect">
            <a:avLst/>
          </a:prstGeom>
          <a:noFill/>
        </p:spPr>
        <p:txBody>
          <a:bodyPr wrap="square" anchor="ctr" lIns="0" rIns="0" tIns="0" bIns="0">
            <a:spAutoFit/>
          </a:bodyPr>
          <a:lstStyle/>
          <a:p>
            <a:pPr algn="ctr"/>
            <a:r>
              <a:rPr sz="1400" b="1">
                <a:solidFill>
                  <a:srgbClr val="1A1A1A"/>
                </a:solidFill>
                <a:latin typeface="Calibri"/>
              </a:rPr>
              <a:t>AI Understands and Reads Sepedi</a:t>
            </a:r>
          </a:p>
        </p:txBody>
      </p:sp>
      <p:sp>
        <p:nvSpPr>
          <p:cNvPr id="23" name="Down Arrow 22"/>
          <p:cNvSpPr/>
          <p:nvPr/>
        </p:nvSpPr>
        <p:spPr>
          <a:xfrm>
            <a:off x="8769096" y="292607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400799" y="3118103"/>
            <a:ext cx="4937760" cy="580644"/>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510527" y="3191256"/>
            <a:ext cx="4718304" cy="434340"/>
          </a:xfrm>
          <a:prstGeom prst="rect">
            <a:avLst/>
          </a:prstGeom>
          <a:noFill/>
        </p:spPr>
        <p:txBody>
          <a:bodyPr wrap="square" anchor="ctr" lIns="0" rIns="0" tIns="0" bIns="0">
            <a:spAutoFit/>
          </a:bodyPr>
          <a:lstStyle/>
          <a:p>
            <a:pPr algn="ctr"/>
            <a:r>
              <a:rPr sz="1400" b="1">
                <a:solidFill>
                  <a:srgbClr val="1A1A1A"/>
                </a:solidFill>
                <a:latin typeface="Calibri"/>
              </a:rPr>
              <a:t>Identifies Relevant Date and Content</a:t>
            </a:r>
          </a:p>
        </p:txBody>
      </p:sp>
      <p:sp>
        <p:nvSpPr>
          <p:cNvPr id="26" name="Down Arrow 25"/>
          <p:cNvSpPr/>
          <p:nvPr/>
        </p:nvSpPr>
        <p:spPr>
          <a:xfrm>
            <a:off x="8769096" y="370789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400799" y="3899915"/>
            <a:ext cx="4937760" cy="580644"/>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510527" y="3973068"/>
            <a:ext cx="4718304" cy="434340"/>
          </a:xfrm>
          <a:prstGeom prst="rect">
            <a:avLst/>
          </a:prstGeom>
          <a:noFill/>
        </p:spPr>
        <p:txBody>
          <a:bodyPr wrap="square" anchor="ctr" lIns="0" rIns="0" tIns="0" bIns="0">
            <a:spAutoFit/>
          </a:bodyPr>
          <a:lstStyle/>
          <a:p>
            <a:pPr algn="ctr"/>
            <a:r>
              <a:rPr sz="1400" b="1">
                <a:solidFill>
                  <a:srgbClr val="1A1A1A"/>
                </a:solidFill>
                <a:latin typeface="Calibri"/>
              </a:rPr>
              <a:t>Generates a Lesson Plan Entirely in Sepedi</a:t>
            </a:r>
          </a:p>
        </p:txBody>
      </p:sp>
      <p:sp>
        <p:nvSpPr>
          <p:cNvPr id="29" name="Rounded Rectangle 28"/>
          <p:cNvSpPr/>
          <p:nvPr/>
        </p:nvSpPr>
        <p:spPr>
          <a:xfrm>
            <a:off x="640080" y="4709160"/>
            <a:ext cx="10881360" cy="141732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782312"/>
            <a:ext cx="10661904" cy="1271016"/>
          </a:xfrm>
          <a:prstGeom prst="rect">
            <a:avLst/>
          </a:prstGeom>
          <a:noFill/>
        </p:spPr>
        <p:txBody>
          <a:bodyPr wrap="square" anchor="ctr" lIns="0" rIns="0" tIns="0" bIns="0">
            <a:spAutoFit/>
          </a:bodyPr>
          <a:lstStyle/>
          <a:p>
            <a:pPr algn="ctr"/>
            <a:r>
              <a:rPr sz="1300" b="1">
                <a:solidFill>
                  <a:srgbClr val="F4C430"/>
                </a:solidFill>
                <a:latin typeface="Calibri"/>
              </a:rPr>
              <a:t>RESPECT THE LANGUAGE OF THE SOURCE</a:t>
            </a:r>
          </a:p>
          <a:p>
            <a:pPr algn="ctr">
              <a:spcBef>
                <a:spcPts val="300"/>
              </a:spcBef>
            </a:pPr>
            <a:r>
              <a:rPr sz="1100">
                <a:solidFill>
                  <a:srgbClr val="FFFFFF"/>
                </a:solidFill>
                <a:latin typeface="Calibri"/>
              </a:rPr>
              <a:t>A Sepedi ATP must result in a Sepedi lesson plan. The AI understands Sepedi headings, instructions, topics, learning content and dates,</a:t>
            </a:r>
          </a:p>
          <a:p>
            <a:pPr algn="ctr">
              <a:spcBef>
                <a:spcPts val="300"/>
              </a:spcBef>
            </a:pPr>
            <a:r>
              <a:rPr sz="1100">
                <a:solidFill>
                  <a:srgbClr val="FFFFFF"/>
                </a:solidFill>
                <a:latin typeface="Calibri"/>
              </a:rPr>
              <a:t>and must not unnecessarily translate the lesson plan into English. Every generated plan remains editable, printable and saveable.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Bridging the Rural Digital Divide</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Rural Digital Bridge Programme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22</a:t>
            </a:r>
          </a:p>
        </p:txBody>
      </p:sp>
      <p:sp>
        <p:nvSpPr>
          <p:cNvPr id="10" name="Rounded Rectangle 9"/>
          <p:cNvSpPr/>
          <p:nvPr/>
        </p:nvSpPr>
        <p:spPr>
          <a:xfrm>
            <a:off x="640080" y="150876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2089404" cy="368046"/>
          </a:xfrm>
          <a:prstGeom prst="rect">
            <a:avLst/>
          </a:prstGeom>
          <a:noFill/>
        </p:spPr>
        <p:txBody>
          <a:bodyPr wrap="square" anchor="ctr" lIns="0" rIns="0" tIns="0" bIns="0">
            <a:spAutoFit/>
          </a:bodyPr>
          <a:lstStyle/>
          <a:p>
            <a:pPr algn="ctr"/>
            <a:r>
              <a:rPr sz="1200" b="1">
                <a:solidFill>
                  <a:srgbClr val="1A1A1A"/>
                </a:solidFill>
                <a:latin typeface="Calibri"/>
              </a:rPr>
              <a:t>Digital literacy</a:t>
            </a:r>
          </a:p>
        </p:txBody>
      </p:sp>
      <p:sp>
        <p:nvSpPr>
          <p:cNvPr id="12" name="Rounded Rectangle 11"/>
          <p:cNvSpPr/>
          <p:nvPr/>
        </p:nvSpPr>
        <p:spPr>
          <a:xfrm>
            <a:off x="3177539" y="150876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287268" y="1581912"/>
            <a:ext cx="2089404" cy="368046"/>
          </a:xfrm>
          <a:prstGeom prst="rect">
            <a:avLst/>
          </a:prstGeom>
          <a:noFill/>
        </p:spPr>
        <p:txBody>
          <a:bodyPr wrap="square" anchor="ctr" lIns="0" rIns="0" tIns="0" bIns="0">
            <a:spAutoFit/>
          </a:bodyPr>
          <a:lstStyle/>
          <a:p>
            <a:pPr algn="ctr"/>
            <a:r>
              <a:rPr sz="1200" b="1">
                <a:solidFill>
                  <a:srgbClr val="1A1A1A"/>
                </a:solidFill>
                <a:latin typeface="Calibri"/>
              </a:rPr>
              <a:t>Computer skills</a:t>
            </a:r>
          </a:p>
        </p:txBody>
      </p:sp>
      <p:sp>
        <p:nvSpPr>
          <p:cNvPr id="14" name="Rounded Rectangle 13"/>
          <p:cNvSpPr/>
          <p:nvPr/>
        </p:nvSpPr>
        <p:spPr>
          <a:xfrm>
            <a:off x="640080" y="225171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49808" y="2324862"/>
            <a:ext cx="2089404" cy="368046"/>
          </a:xfrm>
          <a:prstGeom prst="rect">
            <a:avLst/>
          </a:prstGeom>
          <a:noFill/>
        </p:spPr>
        <p:txBody>
          <a:bodyPr wrap="square" anchor="ctr" lIns="0" rIns="0" tIns="0" bIns="0">
            <a:spAutoFit/>
          </a:bodyPr>
          <a:lstStyle/>
          <a:p>
            <a:pPr algn="ctr"/>
            <a:r>
              <a:rPr sz="1200" b="1">
                <a:solidFill>
                  <a:srgbClr val="1A1A1A"/>
                </a:solidFill>
                <a:latin typeface="Calibri"/>
              </a:rPr>
              <a:t>Coding</a:t>
            </a:r>
          </a:p>
        </p:txBody>
      </p:sp>
      <p:sp>
        <p:nvSpPr>
          <p:cNvPr id="16" name="Rounded Rectangle 15"/>
          <p:cNvSpPr/>
          <p:nvPr/>
        </p:nvSpPr>
        <p:spPr>
          <a:xfrm>
            <a:off x="3177539" y="225171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287268" y="2324862"/>
            <a:ext cx="2089404" cy="368046"/>
          </a:xfrm>
          <a:prstGeom prst="rect">
            <a:avLst/>
          </a:prstGeom>
          <a:noFill/>
        </p:spPr>
        <p:txBody>
          <a:bodyPr wrap="square" anchor="ctr" lIns="0" rIns="0" tIns="0" bIns="0">
            <a:spAutoFit/>
          </a:bodyPr>
          <a:lstStyle/>
          <a:p>
            <a:pPr algn="ctr"/>
            <a:r>
              <a:rPr sz="1200" b="1">
                <a:solidFill>
                  <a:srgbClr val="1A1A1A"/>
                </a:solidFill>
                <a:latin typeface="Calibri"/>
              </a:rPr>
              <a:t>Robotics</a:t>
            </a:r>
          </a:p>
        </p:txBody>
      </p:sp>
      <p:sp>
        <p:nvSpPr>
          <p:cNvPr id="18" name="Rounded Rectangle 17"/>
          <p:cNvSpPr/>
          <p:nvPr/>
        </p:nvSpPr>
        <p:spPr>
          <a:xfrm>
            <a:off x="640080" y="299466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3067812"/>
            <a:ext cx="2089404" cy="368046"/>
          </a:xfrm>
          <a:prstGeom prst="rect">
            <a:avLst/>
          </a:prstGeom>
          <a:noFill/>
        </p:spPr>
        <p:txBody>
          <a:bodyPr wrap="square" anchor="ctr" lIns="0" rIns="0" tIns="0" bIns="0">
            <a:spAutoFit/>
          </a:bodyPr>
          <a:lstStyle/>
          <a:p>
            <a:pPr algn="ctr"/>
            <a:r>
              <a:rPr sz="1200" b="1">
                <a:solidFill>
                  <a:srgbClr val="1A1A1A"/>
                </a:solidFill>
                <a:latin typeface="Calibri"/>
              </a:rPr>
              <a:t>Digital citizenship</a:t>
            </a:r>
          </a:p>
        </p:txBody>
      </p:sp>
      <p:sp>
        <p:nvSpPr>
          <p:cNvPr id="20" name="Rounded Rectangle 19"/>
          <p:cNvSpPr/>
          <p:nvPr/>
        </p:nvSpPr>
        <p:spPr>
          <a:xfrm>
            <a:off x="3177539" y="299466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287268" y="3067812"/>
            <a:ext cx="2089404" cy="368046"/>
          </a:xfrm>
          <a:prstGeom prst="rect">
            <a:avLst/>
          </a:prstGeom>
          <a:noFill/>
        </p:spPr>
        <p:txBody>
          <a:bodyPr wrap="square" anchor="ctr" lIns="0" rIns="0" tIns="0" bIns="0">
            <a:spAutoFit/>
          </a:bodyPr>
          <a:lstStyle/>
          <a:p>
            <a:pPr algn="ctr"/>
            <a:r>
              <a:rPr sz="1200" b="1">
                <a:solidFill>
                  <a:srgbClr val="1A1A1A"/>
                </a:solidFill>
                <a:latin typeface="Calibri"/>
              </a:rPr>
              <a:t>Online safety</a:t>
            </a:r>
          </a:p>
        </p:txBody>
      </p:sp>
      <p:sp>
        <p:nvSpPr>
          <p:cNvPr id="22" name="Rounded Rectangle 21"/>
          <p:cNvSpPr/>
          <p:nvPr/>
        </p:nvSpPr>
        <p:spPr>
          <a:xfrm>
            <a:off x="640080" y="373761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810762"/>
            <a:ext cx="2089404" cy="368046"/>
          </a:xfrm>
          <a:prstGeom prst="rect">
            <a:avLst/>
          </a:prstGeom>
          <a:noFill/>
        </p:spPr>
        <p:txBody>
          <a:bodyPr wrap="square" anchor="ctr" lIns="0" rIns="0" tIns="0" bIns="0">
            <a:spAutoFit/>
          </a:bodyPr>
          <a:lstStyle/>
          <a:p>
            <a:pPr algn="ctr"/>
            <a:r>
              <a:rPr sz="1200" b="1">
                <a:solidFill>
                  <a:srgbClr val="1A1A1A"/>
                </a:solidFill>
                <a:latin typeface="Calibri"/>
              </a:rPr>
              <a:t>AI awareness</a:t>
            </a:r>
          </a:p>
        </p:txBody>
      </p:sp>
      <p:sp>
        <p:nvSpPr>
          <p:cNvPr id="24" name="Rounded Rectangle 23"/>
          <p:cNvSpPr/>
          <p:nvPr/>
        </p:nvSpPr>
        <p:spPr>
          <a:xfrm>
            <a:off x="3177539" y="3737610"/>
            <a:ext cx="2308860" cy="51435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287268" y="3810762"/>
            <a:ext cx="2089404" cy="368046"/>
          </a:xfrm>
          <a:prstGeom prst="rect">
            <a:avLst/>
          </a:prstGeom>
          <a:noFill/>
        </p:spPr>
        <p:txBody>
          <a:bodyPr wrap="square" anchor="ctr" lIns="0" rIns="0" tIns="0" bIns="0">
            <a:spAutoFit/>
          </a:bodyPr>
          <a:lstStyle/>
          <a:p>
            <a:pPr algn="ctr"/>
            <a:r>
              <a:rPr sz="1200" b="1">
                <a:solidFill>
                  <a:srgbClr val="1A1A1A"/>
                </a:solidFill>
                <a:latin typeface="Calibri"/>
              </a:rPr>
              <a:t>Educational technology</a:t>
            </a:r>
          </a:p>
        </p:txBody>
      </p:sp>
      <p:sp>
        <p:nvSpPr>
          <p:cNvPr id="26" name="Rounded Rectangle 25"/>
          <p:cNvSpPr/>
          <p:nvPr/>
        </p:nvSpPr>
        <p:spPr>
          <a:xfrm>
            <a:off x="640080" y="4434840"/>
            <a:ext cx="4846320" cy="426719"/>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49808" y="4507992"/>
            <a:ext cx="4626864" cy="280416"/>
          </a:xfrm>
          <a:prstGeom prst="rect">
            <a:avLst/>
          </a:prstGeom>
          <a:noFill/>
        </p:spPr>
        <p:txBody>
          <a:bodyPr wrap="square" anchor="ctr" lIns="0" rIns="0" tIns="0" bIns="0">
            <a:spAutoFit/>
          </a:bodyPr>
          <a:lstStyle/>
          <a:p>
            <a:pPr algn="ctr"/>
            <a:r>
              <a:rPr sz="1200" b="1">
                <a:solidFill>
                  <a:srgbClr val="1A1A1A"/>
                </a:solidFill>
                <a:latin typeface="Calibri"/>
              </a:rPr>
              <a:t>Learner's Book</a:t>
            </a:r>
          </a:p>
        </p:txBody>
      </p:sp>
      <p:sp>
        <p:nvSpPr>
          <p:cNvPr id="28" name="Rounded Rectangle 27"/>
          <p:cNvSpPr/>
          <p:nvPr/>
        </p:nvSpPr>
        <p:spPr>
          <a:xfrm>
            <a:off x="640080" y="5090160"/>
            <a:ext cx="4846320" cy="426719"/>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163312"/>
            <a:ext cx="4626864" cy="280416"/>
          </a:xfrm>
          <a:prstGeom prst="rect">
            <a:avLst/>
          </a:prstGeom>
          <a:noFill/>
        </p:spPr>
        <p:txBody>
          <a:bodyPr wrap="square" anchor="ctr" lIns="0" rIns="0" tIns="0" bIns="0">
            <a:spAutoFit/>
          </a:bodyPr>
          <a:lstStyle/>
          <a:p>
            <a:pPr algn="ctr"/>
            <a:r>
              <a:rPr sz="1200" b="1">
                <a:solidFill>
                  <a:srgbClr val="1A1A1A"/>
                </a:solidFill>
                <a:latin typeface="Calibri"/>
              </a:rPr>
              <a:t>Teacher's Guide</a:t>
            </a:r>
          </a:p>
        </p:txBody>
      </p:sp>
      <p:sp>
        <p:nvSpPr>
          <p:cNvPr id="30" name="Rounded Rectangle 29"/>
          <p:cNvSpPr/>
          <p:nvPr/>
        </p:nvSpPr>
        <p:spPr>
          <a:xfrm>
            <a:off x="640080" y="5745480"/>
            <a:ext cx="4846320" cy="426719"/>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49808" y="5818632"/>
            <a:ext cx="4626864" cy="280416"/>
          </a:xfrm>
          <a:prstGeom prst="rect">
            <a:avLst/>
          </a:prstGeom>
          <a:noFill/>
        </p:spPr>
        <p:txBody>
          <a:bodyPr wrap="square" anchor="ctr" lIns="0" rIns="0" tIns="0" bIns="0">
            <a:spAutoFit/>
          </a:bodyPr>
          <a:lstStyle/>
          <a:p>
            <a:pPr algn="ctr"/>
            <a:r>
              <a:rPr sz="1200" b="1">
                <a:solidFill>
                  <a:srgbClr val="1A1A1A"/>
                </a:solidFill>
                <a:latin typeface="Calibri"/>
              </a:rPr>
              <a:t>Assessment and Memorandum Handbook</a:t>
            </a:r>
          </a:p>
        </p:txBody>
      </p:sp>
      <p:pic>
        <p:nvPicPr>
          <p:cNvPr id="32" name="Picture 31" descr="rural_digital_bridge_learners_book.png"/>
          <p:cNvPicPr>
            <a:picLocks noChangeAspect="1"/>
          </p:cNvPicPr>
          <p:nvPr/>
        </p:nvPicPr>
        <p:blipFill>
          <a:blip r:embed="rId4"/>
          <a:stretch>
            <a:fillRect/>
          </a:stretch>
        </p:blipFill>
        <p:spPr>
          <a:xfrm>
            <a:off x="6108192" y="1508760"/>
            <a:ext cx="2048256" cy="2743200"/>
          </a:xfrm>
          <a:prstGeom prst="rect">
            <a:avLst/>
          </a:prstGeom>
        </p:spPr>
      </p:pic>
      <p:pic>
        <p:nvPicPr>
          <p:cNvPr id="33" name="Picture 32" descr="computer-lab1.jpg"/>
          <p:cNvPicPr>
            <a:picLocks noChangeAspect="1"/>
          </p:cNvPicPr>
          <p:nvPr/>
        </p:nvPicPr>
        <p:blipFill>
          <a:blip r:embed="rId5"/>
          <a:srcRect l="20937" r="20937"/>
          <a:stretch>
            <a:fillRect/>
          </a:stretch>
        </p:blipFill>
        <p:spPr>
          <a:xfrm>
            <a:off x="8686800" y="1508760"/>
            <a:ext cx="2834640" cy="2743200"/>
          </a:xfrm>
          <a:prstGeom prst="rect">
            <a:avLst/>
          </a:prstGeom>
        </p:spPr>
      </p:pic>
      <p:pic>
        <p:nvPicPr>
          <p:cNvPr id="34" name="Picture 33" descr="rdb_winter_3.jpg"/>
          <p:cNvPicPr>
            <a:picLocks noChangeAspect="1"/>
          </p:cNvPicPr>
          <p:nvPr/>
        </p:nvPicPr>
        <p:blipFill>
          <a:blip r:embed="rId6"/>
          <a:srcRect t="7778" b="7778"/>
          <a:stretch>
            <a:fillRect/>
          </a:stretch>
        </p:blipFill>
        <p:spPr>
          <a:xfrm>
            <a:off x="5852160" y="4434840"/>
            <a:ext cx="2743200" cy="1737360"/>
          </a:xfrm>
          <a:prstGeom prst="rect">
            <a:avLst/>
          </a:prstGeom>
        </p:spPr>
      </p:pic>
      <p:pic>
        <p:nvPicPr>
          <p:cNvPr id="35" name="Picture 34" descr="computer-lab3.jpg"/>
          <p:cNvPicPr>
            <a:picLocks noChangeAspect="1"/>
          </p:cNvPicPr>
          <p:nvPr/>
        </p:nvPicPr>
        <p:blipFill>
          <a:blip r:embed="rId7"/>
          <a:srcRect t="26250" b="26250"/>
          <a:stretch>
            <a:fillRect/>
          </a:stretch>
        </p:blipFill>
        <p:spPr>
          <a:xfrm>
            <a:off x="8778240" y="4434840"/>
            <a:ext cx="2743200" cy="173736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Developing Future Innovators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Coding and Robotics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23</a:t>
            </a:r>
          </a:p>
        </p:txBody>
      </p:sp>
      <p:sp>
        <p:nvSpPr>
          <p:cNvPr id="10" name="Rounded Rectangle 9"/>
          <p:cNvSpPr/>
          <p:nvPr/>
        </p:nvSpPr>
        <p:spPr>
          <a:xfrm>
            <a:off x="640080" y="150876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2226563" cy="642366"/>
          </a:xfrm>
          <a:prstGeom prst="rect">
            <a:avLst/>
          </a:prstGeom>
          <a:noFill/>
        </p:spPr>
        <p:txBody>
          <a:bodyPr wrap="square" anchor="ctr" lIns="0" rIns="0" tIns="0" bIns="0">
            <a:spAutoFit/>
          </a:bodyPr>
          <a:lstStyle/>
          <a:p>
            <a:pPr algn="ctr"/>
            <a:r>
              <a:rPr sz="1300" b="1">
                <a:solidFill>
                  <a:srgbClr val="1A1A1A"/>
                </a:solidFill>
                <a:latin typeface="Calibri"/>
              </a:rPr>
              <a:t>Problem-solving</a:t>
            </a:r>
          </a:p>
        </p:txBody>
      </p:sp>
      <p:sp>
        <p:nvSpPr>
          <p:cNvPr id="12" name="Rounded Rectangle 11"/>
          <p:cNvSpPr/>
          <p:nvPr/>
        </p:nvSpPr>
        <p:spPr>
          <a:xfrm>
            <a:off x="3314700" y="150876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424428" y="1581912"/>
            <a:ext cx="2226563" cy="642366"/>
          </a:xfrm>
          <a:prstGeom prst="rect">
            <a:avLst/>
          </a:prstGeom>
          <a:noFill/>
        </p:spPr>
        <p:txBody>
          <a:bodyPr wrap="square" anchor="ctr" lIns="0" rIns="0" tIns="0" bIns="0">
            <a:spAutoFit/>
          </a:bodyPr>
          <a:lstStyle/>
          <a:p>
            <a:pPr algn="ctr"/>
            <a:r>
              <a:rPr sz="1300" b="1">
                <a:solidFill>
                  <a:srgbClr val="1A1A1A"/>
                </a:solidFill>
                <a:latin typeface="Calibri"/>
              </a:rPr>
              <a:t>Computational thinking</a:t>
            </a:r>
          </a:p>
        </p:txBody>
      </p:sp>
      <p:sp>
        <p:nvSpPr>
          <p:cNvPr id="14" name="Rounded Rectangle 13"/>
          <p:cNvSpPr/>
          <p:nvPr/>
        </p:nvSpPr>
        <p:spPr>
          <a:xfrm>
            <a:off x="640080" y="252603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49808" y="2599182"/>
            <a:ext cx="2226563" cy="642366"/>
          </a:xfrm>
          <a:prstGeom prst="rect">
            <a:avLst/>
          </a:prstGeom>
          <a:noFill/>
        </p:spPr>
        <p:txBody>
          <a:bodyPr wrap="square" anchor="ctr" lIns="0" rIns="0" tIns="0" bIns="0">
            <a:spAutoFit/>
          </a:bodyPr>
          <a:lstStyle/>
          <a:p>
            <a:pPr algn="ctr"/>
            <a:r>
              <a:rPr sz="1300" b="1">
                <a:solidFill>
                  <a:srgbClr val="1A1A1A"/>
                </a:solidFill>
                <a:latin typeface="Calibri"/>
              </a:rPr>
              <a:t>Creativity</a:t>
            </a:r>
          </a:p>
        </p:txBody>
      </p:sp>
      <p:sp>
        <p:nvSpPr>
          <p:cNvPr id="16" name="Rounded Rectangle 15"/>
          <p:cNvSpPr/>
          <p:nvPr/>
        </p:nvSpPr>
        <p:spPr>
          <a:xfrm>
            <a:off x="3314700" y="252603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424428" y="2599182"/>
            <a:ext cx="2226563" cy="642366"/>
          </a:xfrm>
          <a:prstGeom prst="rect">
            <a:avLst/>
          </a:prstGeom>
          <a:noFill/>
        </p:spPr>
        <p:txBody>
          <a:bodyPr wrap="square" anchor="ctr" lIns="0" rIns="0" tIns="0" bIns="0">
            <a:spAutoFit/>
          </a:bodyPr>
          <a:lstStyle/>
          <a:p>
            <a:pPr algn="ctr"/>
            <a:r>
              <a:rPr sz="1300" b="1">
                <a:solidFill>
                  <a:srgbClr val="1A1A1A"/>
                </a:solidFill>
                <a:latin typeface="Calibri"/>
              </a:rPr>
              <a:t>Innovation</a:t>
            </a:r>
          </a:p>
        </p:txBody>
      </p:sp>
      <p:sp>
        <p:nvSpPr>
          <p:cNvPr id="18" name="Rounded Rectangle 17"/>
          <p:cNvSpPr/>
          <p:nvPr/>
        </p:nvSpPr>
        <p:spPr>
          <a:xfrm>
            <a:off x="640080" y="354330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3616452"/>
            <a:ext cx="2226563" cy="642366"/>
          </a:xfrm>
          <a:prstGeom prst="rect">
            <a:avLst/>
          </a:prstGeom>
          <a:noFill/>
        </p:spPr>
        <p:txBody>
          <a:bodyPr wrap="square" anchor="ctr" lIns="0" rIns="0" tIns="0" bIns="0">
            <a:spAutoFit/>
          </a:bodyPr>
          <a:lstStyle/>
          <a:p>
            <a:pPr algn="ctr"/>
            <a:r>
              <a:rPr sz="1300" b="1">
                <a:solidFill>
                  <a:srgbClr val="1A1A1A"/>
                </a:solidFill>
                <a:latin typeface="Calibri"/>
              </a:rPr>
              <a:t>Practical technology skills</a:t>
            </a:r>
          </a:p>
        </p:txBody>
      </p:sp>
      <p:sp>
        <p:nvSpPr>
          <p:cNvPr id="20" name="Rounded Rectangle 19"/>
          <p:cNvSpPr/>
          <p:nvPr/>
        </p:nvSpPr>
        <p:spPr>
          <a:xfrm>
            <a:off x="3314700" y="354330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424428" y="3616452"/>
            <a:ext cx="2226563" cy="642366"/>
          </a:xfrm>
          <a:prstGeom prst="rect">
            <a:avLst/>
          </a:prstGeom>
          <a:noFill/>
        </p:spPr>
        <p:txBody>
          <a:bodyPr wrap="square" anchor="ctr" lIns="0" rIns="0" tIns="0" bIns="0">
            <a:spAutoFit/>
          </a:bodyPr>
          <a:lstStyle/>
          <a:p>
            <a:pPr algn="ctr"/>
            <a:r>
              <a:rPr sz="1300" b="1">
                <a:solidFill>
                  <a:srgbClr val="1A1A1A"/>
                </a:solidFill>
                <a:latin typeface="Calibri"/>
              </a:rPr>
              <a:t>Teamwork</a:t>
            </a:r>
          </a:p>
        </p:txBody>
      </p:sp>
      <p:sp>
        <p:nvSpPr>
          <p:cNvPr id="22" name="Rounded Rectangle 21"/>
          <p:cNvSpPr/>
          <p:nvPr/>
        </p:nvSpPr>
        <p:spPr>
          <a:xfrm>
            <a:off x="640080" y="456057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33722"/>
            <a:ext cx="2226563" cy="642366"/>
          </a:xfrm>
          <a:prstGeom prst="rect">
            <a:avLst/>
          </a:prstGeom>
          <a:noFill/>
        </p:spPr>
        <p:txBody>
          <a:bodyPr wrap="square" anchor="ctr" lIns="0" rIns="0" tIns="0" bIns="0">
            <a:spAutoFit/>
          </a:bodyPr>
          <a:lstStyle/>
          <a:p>
            <a:pPr algn="ctr"/>
            <a:r>
              <a:rPr sz="1300" b="1">
                <a:solidFill>
                  <a:srgbClr val="1A1A1A"/>
                </a:solidFill>
                <a:latin typeface="Calibri"/>
              </a:rPr>
              <a:t>Future career awareness</a:t>
            </a:r>
          </a:p>
        </p:txBody>
      </p:sp>
      <p:sp>
        <p:nvSpPr>
          <p:cNvPr id="24" name="Rounded Rectangle 23"/>
          <p:cNvSpPr/>
          <p:nvPr/>
        </p:nvSpPr>
        <p:spPr>
          <a:xfrm>
            <a:off x="3314700" y="4560570"/>
            <a:ext cx="2446020" cy="78867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424428" y="4633722"/>
            <a:ext cx="2226563" cy="642366"/>
          </a:xfrm>
          <a:prstGeom prst="rect">
            <a:avLst/>
          </a:prstGeom>
          <a:noFill/>
        </p:spPr>
        <p:txBody>
          <a:bodyPr wrap="square" anchor="ctr" lIns="0" rIns="0" tIns="0" bIns="0">
            <a:spAutoFit/>
          </a:bodyPr>
          <a:lstStyle/>
          <a:p>
            <a:pPr algn="ctr"/>
            <a:r>
              <a:rPr sz="1300" b="1">
                <a:solidFill>
                  <a:srgbClr val="1A1A1A"/>
                </a:solidFill>
                <a:latin typeface="Calibri"/>
              </a:rPr>
              <a:t>Digital confidence</a:t>
            </a:r>
          </a:p>
        </p:txBody>
      </p:sp>
      <p:pic>
        <p:nvPicPr>
          <p:cNvPr id="26" name="Picture 25" descr="computer-lab3.jpg"/>
          <p:cNvPicPr>
            <a:picLocks noChangeAspect="1"/>
          </p:cNvPicPr>
          <p:nvPr/>
        </p:nvPicPr>
        <p:blipFill>
          <a:blip r:embed="rId4"/>
          <a:srcRect t="34110" b="34110"/>
          <a:stretch>
            <a:fillRect/>
          </a:stretch>
        </p:blipFill>
        <p:spPr>
          <a:xfrm>
            <a:off x="6126480" y="1508760"/>
            <a:ext cx="5394960" cy="2286000"/>
          </a:xfrm>
          <a:prstGeom prst="rect">
            <a:avLst/>
          </a:prstGeom>
        </p:spPr>
      </p:pic>
      <p:pic>
        <p:nvPicPr>
          <p:cNvPr id="27" name="Picture 26" descr="rdb_winter_3.jpg"/>
          <p:cNvPicPr>
            <a:picLocks noChangeAspect="1"/>
          </p:cNvPicPr>
          <p:nvPr/>
        </p:nvPicPr>
        <p:blipFill>
          <a:blip r:embed="rId5"/>
          <a:srcRect t="13743" b="13743"/>
          <a:stretch>
            <a:fillRect/>
          </a:stretch>
        </p:blipFill>
        <p:spPr>
          <a:xfrm>
            <a:off x="6126480" y="3931920"/>
            <a:ext cx="2606040" cy="1417320"/>
          </a:xfrm>
          <a:prstGeom prst="rect">
            <a:avLst/>
          </a:prstGeom>
        </p:spPr>
      </p:pic>
      <p:pic>
        <p:nvPicPr>
          <p:cNvPr id="28" name="Picture 27" descr="nta_3.jpg"/>
          <p:cNvPicPr>
            <a:picLocks noChangeAspect="1"/>
          </p:cNvPicPr>
          <p:nvPr/>
        </p:nvPicPr>
        <p:blipFill>
          <a:blip r:embed="rId6"/>
          <a:srcRect t="13743" b="13743"/>
          <a:stretch>
            <a:fillRect/>
          </a:stretch>
        </p:blipFill>
        <p:spPr>
          <a:xfrm>
            <a:off x="8915400" y="3931920"/>
            <a:ext cx="2606040" cy="1417320"/>
          </a:xfrm>
          <a:prstGeom prst="rect">
            <a:avLst/>
          </a:prstGeom>
        </p:spPr>
      </p:pic>
      <p:sp>
        <p:nvSpPr>
          <p:cNvPr id="29" name="Rounded Rectangle 28"/>
          <p:cNvSpPr/>
          <p:nvPr/>
        </p:nvSpPr>
        <p:spPr>
          <a:xfrm>
            <a:off x="640080" y="5532120"/>
            <a:ext cx="10881360" cy="64008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5605272"/>
            <a:ext cx="10661904" cy="493775"/>
          </a:xfrm>
          <a:prstGeom prst="rect">
            <a:avLst/>
          </a:prstGeom>
          <a:noFill/>
        </p:spPr>
        <p:txBody>
          <a:bodyPr wrap="square" anchor="ctr" lIns="0" rIns="0" tIns="0" bIns="0">
            <a:spAutoFit/>
          </a:bodyPr>
          <a:lstStyle/>
          <a:p>
            <a:pPr algn="ctr"/>
            <a:r>
              <a:rPr sz="1250" b="1">
                <a:solidFill>
                  <a:srgbClr val="1A1A1A"/>
                </a:solidFill>
                <a:latin typeface="Calibri"/>
              </a:rPr>
              <a:t>From the computer laboratory to national technology events — our learners are building the future.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News, Events and Announcements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Create once, review, approve, publish</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24</a:t>
            </a:r>
          </a:p>
        </p:txBody>
      </p:sp>
      <p:sp>
        <p:nvSpPr>
          <p:cNvPr id="10" name="Rounded Rectangle 9"/>
          <p:cNvSpPr/>
          <p:nvPr/>
        </p:nvSpPr>
        <p:spPr>
          <a:xfrm>
            <a:off x="2889504" y="1417320"/>
            <a:ext cx="640080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2999232" y="1490472"/>
            <a:ext cx="6181344" cy="380129"/>
          </a:xfrm>
          <a:prstGeom prst="rect">
            <a:avLst/>
          </a:prstGeom>
          <a:noFill/>
        </p:spPr>
        <p:txBody>
          <a:bodyPr wrap="square" anchor="ctr" lIns="0" rIns="0" tIns="0" bIns="0">
            <a:spAutoFit/>
          </a:bodyPr>
          <a:lstStyle/>
          <a:p>
            <a:pPr algn="ctr"/>
            <a:r>
              <a:rPr sz="1400" b="1">
                <a:solidFill>
                  <a:srgbClr val="1A1A1A"/>
                </a:solidFill>
                <a:latin typeface="Calibri"/>
              </a:rPr>
              <a:t>Dashboard</a:t>
            </a:r>
          </a:p>
        </p:txBody>
      </p:sp>
      <p:sp>
        <p:nvSpPr>
          <p:cNvPr id="12" name="Down Arrow 11"/>
          <p:cNvSpPr/>
          <p:nvPr/>
        </p:nvSpPr>
        <p:spPr>
          <a:xfrm>
            <a:off x="5989320" y="1952897"/>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889504" y="2144921"/>
            <a:ext cx="640080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999232" y="2218073"/>
            <a:ext cx="6181344" cy="380129"/>
          </a:xfrm>
          <a:prstGeom prst="rect">
            <a:avLst/>
          </a:prstGeom>
          <a:noFill/>
        </p:spPr>
        <p:txBody>
          <a:bodyPr wrap="square" anchor="ctr" lIns="0" rIns="0" tIns="0" bIns="0">
            <a:spAutoFit/>
          </a:bodyPr>
          <a:lstStyle/>
          <a:p>
            <a:pPr algn="ctr"/>
            <a:r>
              <a:rPr sz="1400" b="1">
                <a:solidFill>
                  <a:srgbClr val="1A1A1A"/>
                </a:solidFill>
                <a:latin typeface="Calibri"/>
              </a:rPr>
              <a:t>Create Information</a:t>
            </a:r>
          </a:p>
        </p:txBody>
      </p:sp>
      <p:sp>
        <p:nvSpPr>
          <p:cNvPr id="15" name="Down Arrow 14"/>
          <p:cNvSpPr/>
          <p:nvPr/>
        </p:nvSpPr>
        <p:spPr>
          <a:xfrm>
            <a:off x="5989320" y="2680498"/>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2889504" y="2872522"/>
            <a:ext cx="640080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999232" y="2945674"/>
            <a:ext cx="6181344" cy="380129"/>
          </a:xfrm>
          <a:prstGeom prst="rect">
            <a:avLst/>
          </a:prstGeom>
          <a:noFill/>
        </p:spPr>
        <p:txBody>
          <a:bodyPr wrap="square" anchor="ctr" lIns="0" rIns="0" tIns="0" bIns="0">
            <a:spAutoFit/>
          </a:bodyPr>
          <a:lstStyle/>
          <a:p>
            <a:pPr algn="ctr"/>
            <a:r>
              <a:rPr sz="1400" b="1">
                <a:solidFill>
                  <a:srgbClr val="1A1A1A"/>
                </a:solidFill>
                <a:latin typeface="Calibri"/>
              </a:rPr>
              <a:t>Review and Approve</a:t>
            </a:r>
          </a:p>
        </p:txBody>
      </p:sp>
      <p:sp>
        <p:nvSpPr>
          <p:cNvPr id="18" name="Down Arrow 17"/>
          <p:cNvSpPr/>
          <p:nvPr/>
        </p:nvSpPr>
        <p:spPr>
          <a:xfrm>
            <a:off x="5989320" y="3408099"/>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2889504" y="3600123"/>
            <a:ext cx="640080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999232" y="3673275"/>
            <a:ext cx="6181344" cy="380129"/>
          </a:xfrm>
          <a:prstGeom prst="rect">
            <a:avLst/>
          </a:prstGeom>
          <a:noFill/>
        </p:spPr>
        <p:txBody>
          <a:bodyPr wrap="square" anchor="ctr" lIns="0" rIns="0" tIns="0" bIns="0">
            <a:spAutoFit/>
          </a:bodyPr>
          <a:lstStyle/>
          <a:p>
            <a:pPr algn="ctr"/>
            <a:r>
              <a:rPr sz="1400" b="1">
                <a:solidFill>
                  <a:srgbClr val="1A1A1A"/>
                </a:solidFill>
                <a:latin typeface="Calibri"/>
              </a:rPr>
              <a:t>Publish</a:t>
            </a:r>
          </a:p>
        </p:txBody>
      </p:sp>
      <p:sp>
        <p:nvSpPr>
          <p:cNvPr id="21" name="Down Arrow 20"/>
          <p:cNvSpPr/>
          <p:nvPr/>
        </p:nvSpPr>
        <p:spPr>
          <a:xfrm>
            <a:off x="5989320" y="4135700"/>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2889504" y="4327724"/>
            <a:ext cx="640080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999232" y="4400876"/>
            <a:ext cx="6181344" cy="380129"/>
          </a:xfrm>
          <a:prstGeom prst="rect">
            <a:avLst/>
          </a:prstGeom>
          <a:noFill/>
        </p:spPr>
        <p:txBody>
          <a:bodyPr wrap="square" anchor="ctr" lIns="0" rIns="0" tIns="0" bIns="0">
            <a:spAutoFit/>
          </a:bodyPr>
          <a:lstStyle/>
          <a:p>
            <a:pPr algn="ctr"/>
            <a:r>
              <a:rPr sz="1400" b="1">
                <a:solidFill>
                  <a:srgbClr val="1A1A1A"/>
                </a:solidFill>
                <a:latin typeface="Calibri"/>
              </a:rPr>
              <a:t>Website</a:t>
            </a:r>
          </a:p>
        </p:txBody>
      </p:sp>
      <p:sp>
        <p:nvSpPr>
          <p:cNvPr id="24" name="Down Arrow 23"/>
          <p:cNvSpPr/>
          <p:nvPr/>
        </p:nvSpPr>
        <p:spPr>
          <a:xfrm>
            <a:off x="5989320" y="4863301"/>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2889504" y="5055325"/>
            <a:ext cx="6400800" cy="526433"/>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999232" y="5128477"/>
            <a:ext cx="6181344" cy="380129"/>
          </a:xfrm>
          <a:prstGeom prst="rect">
            <a:avLst/>
          </a:prstGeom>
          <a:noFill/>
        </p:spPr>
        <p:txBody>
          <a:bodyPr wrap="square" anchor="ctr" lIns="0" rIns="0" tIns="0" bIns="0">
            <a:spAutoFit/>
          </a:bodyPr>
          <a:lstStyle/>
          <a:p>
            <a:pPr algn="ctr"/>
            <a:r>
              <a:rPr sz="1400" b="1">
                <a:solidFill>
                  <a:srgbClr val="1A1A1A"/>
                </a:solidFill>
                <a:latin typeface="Calibri"/>
              </a:rPr>
              <a:t>Announcements / News</a:t>
            </a:r>
          </a:p>
        </p:txBody>
      </p:sp>
      <p:sp>
        <p:nvSpPr>
          <p:cNvPr id="27" name="Down Arrow 26"/>
          <p:cNvSpPr/>
          <p:nvPr/>
        </p:nvSpPr>
        <p:spPr>
          <a:xfrm>
            <a:off x="5989320" y="5590902"/>
            <a:ext cx="201168" cy="182880"/>
          </a:xfrm>
          <a:prstGeom prst="down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2889504" y="5782926"/>
            <a:ext cx="6400800" cy="526433"/>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99232" y="5856078"/>
            <a:ext cx="6181344" cy="380129"/>
          </a:xfrm>
          <a:prstGeom prst="rect">
            <a:avLst/>
          </a:prstGeom>
          <a:noFill/>
        </p:spPr>
        <p:txBody>
          <a:bodyPr wrap="square" anchor="ctr" lIns="0" rIns="0" tIns="0" bIns="0">
            <a:spAutoFit/>
          </a:bodyPr>
          <a:lstStyle/>
          <a:p>
            <a:pPr algn="ctr"/>
            <a:r>
              <a:rPr sz="1400" b="1">
                <a:solidFill>
                  <a:srgbClr val="1A1A1A"/>
                </a:solidFill>
                <a:latin typeface="Calibri"/>
              </a:rPr>
              <a:t>AI Knowledge Base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Digital Gallery</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The life of the school, safely shared</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25</a:t>
            </a:r>
          </a:p>
        </p:txBody>
      </p:sp>
      <p:pic>
        <p:nvPicPr>
          <p:cNvPr id="10" name="Picture 9" descr="computer-lab1.jpg"/>
          <p:cNvPicPr>
            <a:picLocks noChangeAspect="1"/>
          </p:cNvPicPr>
          <p:nvPr/>
        </p:nvPicPr>
        <p:blipFill>
          <a:blip r:embed="rId4"/>
          <a:srcRect t="6725" b="6725"/>
          <a:stretch>
            <a:fillRect/>
          </a:stretch>
        </p:blipFill>
        <p:spPr>
          <a:xfrm>
            <a:off x="640080" y="1508760"/>
            <a:ext cx="3474720" cy="1691640"/>
          </a:xfrm>
          <a:prstGeom prst="rect">
            <a:avLst/>
          </a:prstGeom>
        </p:spPr>
      </p:pic>
      <p:sp>
        <p:nvSpPr>
          <p:cNvPr id="11" name="TextBox 10"/>
          <p:cNvSpPr txBox="1"/>
          <p:nvPr/>
        </p:nvSpPr>
        <p:spPr>
          <a:xfrm>
            <a:off x="640080" y="324612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Computer laboratory</a:t>
            </a:r>
          </a:p>
        </p:txBody>
      </p:sp>
      <p:pic>
        <p:nvPicPr>
          <p:cNvPr id="12" name="Picture 11" descr="rdb_winter_3.jpg"/>
          <p:cNvPicPr>
            <a:picLocks noChangeAspect="1"/>
          </p:cNvPicPr>
          <p:nvPr/>
        </p:nvPicPr>
        <p:blipFill>
          <a:blip r:embed="rId5"/>
          <a:srcRect t="17544" b="17544"/>
          <a:stretch>
            <a:fillRect/>
          </a:stretch>
        </p:blipFill>
        <p:spPr>
          <a:xfrm>
            <a:off x="4343400" y="1508760"/>
            <a:ext cx="3474720" cy="1691640"/>
          </a:xfrm>
          <a:prstGeom prst="rect">
            <a:avLst/>
          </a:prstGeom>
        </p:spPr>
      </p:pic>
      <p:sp>
        <p:nvSpPr>
          <p:cNvPr id="13" name="TextBox 12"/>
          <p:cNvSpPr txBox="1"/>
          <p:nvPr/>
        </p:nvSpPr>
        <p:spPr>
          <a:xfrm>
            <a:off x="4343400" y="324612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Rural Digital Bridge</a:t>
            </a:r>
          </a:p>
        </p:txBody>
      </p:sp>
      <p:pic>
        <p:nvPicPr>
          <p:cNvPr id="14" name="Picture 13" descr="heritage_2.jpg"/>
          <p:cNvPicPr>
            <a:picLocks noChangeAspect="1"/>
          </p:cNvPicPr>
          <p:nvPr/>
        </p:nvPicPr>
        <p:blipFill>
          <a:blip r:embed="rId6"/>
          <a:srcRect t="17544" b="17544"/>
          <a:stretch>
            <a:fillRect/>
          </a:stretch>
        </p:blipFill>
        <p:spPr>
          <a:xfrm>
            <a:off x="8046719" y="1508760"/>
            <a:ext cx="3474720" cy="1691640"/>
          </a:xfrm>
          <a:prstGeom prst="rect">
            <a:avLst/>
          </a:prstGeom>
        </p:spPr>
      </p:pic>
      <p:sp>
        <p:nvSpPr>
          <p:cNvPr id="15" name="TextBox 14"/>
          <p:cNvSpPr txBox="1"/>
          <p:nvPr/>
        </p:nvSpPr>
        <p:spPr>
          <a:xfrm>
            <a:off x="8046719" y="324612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Cultural activities and heritage</a:t>
            </a:r>
          </a:p>
        </p:txBody>
      </p:sp>
      <p:pic>
        <p:nvPicPr>
          <p:cNvPr id="16" name="Picture 15" descr="library_1.jpg"/>
          <p:cNvPicPr>
            <a:picLocks noChangeAspect="1"/>
          </p:cNvPicPr>
          <p:nvPr/>
        </p:nvPicPr>
        <p:blipFill>
          <a:blip r:embed="rId7"/>
          <a:srcRect t="17544" b="17544"/>
          <a:stretch>
            <a:fillRect/>
          </a:stretch>
        </p:blipFill>
        <p:spPr>
          <a:xfrm>
            <a:off x="640080" y="3657600"/>
            <a:ext cx="3474720" cy="1691640"/>
          </a:xfrm>
          <a:prstGeom prst="rect">
            <a:avLst/>
          </a:prstGeom>
        </p:spPr>
      </p:pic>
      <p:sp>
        <p:nvSpPr>
          <p:cNvPr id="17" name="TextBox 16"/>
          <p:cNvSpPr txBox="1"/>
          <p:nvPr/>
        </p:nvSpPr>
        <p:spPr>
          <a:xfrm>
            <a:off x="640080" y="539496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Library</a:t>
            </a:r>
          </a:p>
        </p:txBody>
      </p:sp>
      <p:pic>
        <p:nvPicPr>
          <p:cNvPr id="18" name="Picture 17" descr="playday_2.jpg"/>
          <p:cNvPicPr>
            <a:picLocks noChangeAspect="1"/>
          </p:cNvPicPr>
          <p:nvPr/>
        </p:nvPicPr>
        <p:blipFill>
          <a:blip r:embed="rId8"/>
          <a:srcRect t="17544" b="17544"/>
          <a:stretch>
            <a:fillRect/>
          </a:stretch>
        </p:blipFill>
        <p:spPr>
          <a:xfrm>
            <a:off x="4343400" y="3657600"/>
            <a:ext cx="3474720" cy="1691640"/>
          </a:xfrm>
          <a:prstGeom prst="rect">
            <a:avLst/>
          </a:prstGeom>
        </p:spPr>
      </p:pic>
      <p:sp>
        <p:nvSpPr>
          <p:cNvPr id="19" name="TextBox 18"/>
          <p:cNvSpPr txBox="1"/>
          <p:nvPr/>
        </p:nvSpPr>
        <p:spPr>
          <a:xfrm>
            <a:off x="4343400" y="539496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School events</a:t>
            </a:r>
          </a:p>
        </p:txBody>
      </p:sp>
      <p:pic>
        <p:nvPicPr>
          <p:cNvPr id="20" name="Picture 19" descr="school_1.jpg"/>
          <p:cNvPicPr>
            <a:picLocks noChangeAspect="1"/>
          </p:cNvPicPr>
          <p:nvPr/>
        </p:nvPicPr>
        <p:blipFill>
          <a:blip r:embed="rId9"/>
          <a:srcRect t="17544" b="17544"/>
          <a:stretch>
            <a:fillRect/>
          </a:stretch>
        </p:blipFill>
        <p:spPr>
          <a:xfrm>
            <a:off x="8046719" y="3657600"/>
            <a:ext cx="3474720" cy="1691640"/>
          </a:xfrm>
          <a:prstGeom prst="rect">
            <a:avLst/>
          </a:prstGeom>
        </p:spPr>
      </p:pic>
      <p:sp>
        <p:nvSpPr>
          <p:cNvPr id="21" name="TextBox 20"/>
          <p:cNvSpPr txBox="1"/>
          <p:nvPr/>
        </p:nvSpPr>
        <p:spPr>
          <a:xfrm>
            <a:off x="8046719" y="5394960"/>
            <a:ext cx="3474720" cy="274320"/>
          </a:xfrm>
          <a:prstGeom prst="rect">
            <a:avLst/>
          </a:prstGeom>
          <a:noFill/>
        </p:spPr>
        <p:txBody>
          <a:bodyPr wrap="square" anchor="t" lIns="0" rIns="0" tIns="0" bIns="0">
            <a:spAutoFit/>
          </a:bodyPr>
          <a:lstStyle/>
          <a:p>
            <a:pPr algn="l">
              <a:lnSpc>
                <a:spcPct val="115000"/>
              </a:lnSpc>
            </a:pPr>
            <a:r>
              <a:rPr sz="1100" b="1" i="0">
                <a:solidFill>
                  <a:srgbClr val="5A5A5A"/>
                </a:solidFill>
                <a:latin typeface="Calibri"/>
              </a:rPr>
              <a:t>School environment</a:t>
            </a:r>
          </a:p>
        </p:txBody>
      </p:sp>
      <p:sp>
        <p:nvSpPr>
          <p:cNvPr id="22" name="Rounded Rectangle 21"/>
          <p:cNvSpPr/>
          <p:nvPr/>
        </p:nvSpPr>
        <p:spPr>
          <a:xfrm>
            <a:off x="640080" y="5897880"/>
            <a:ext cx="10881360" cy="50292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5971032"/>
            <a:ext cx="10661904" cy="356616"/>
          </a:xfrm>
          <a:prstGeom prst="rect">
            <a:avLst/>
          </a:prstGeom>
          <a:noFill/>
        </p:spPr>
        <p:txBody>
          <a:bodyPr wrap="square" anchor="ctr" lIns="0" rIns="0" tIns="0" bIns="0">
            <a:spAutoFit/>
          </a:bodyPr>
          <a:lstStyle/>
          <a:p>
            <a:pPr algn="ctr"/>
            <a:r>
              <a:rPr sz="1100" b="1">
                <a:solidFill>
                  <a:srgbClr val="1A1A1A"/>
                </a:solidFill>
                <a:latin typeface="Calibri"/>
              </a:rPr>
              <a:t>Authorised users manage gallery content through the dashboard — public users have a secure viewing experience with no modification privileges.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Admissions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 clear, guided admissions experience</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26</a:t>
            </a:r>
          </a:p>
        </p:txBody>
      </p:sp>
      <p:pic>
        <p:nvPicPr>
          <p:cNvPr id="10" name="Picture 9" descr="shot_admissions.png"/>
          <p:cNvPicPr>
            <a:picLocks noChangeAspect="1"/>
          </p:cNvPicPr>
          <p:nvPr/>
        </p:nvPicPr>
        <p:blipFill>
          <a:blip r:embed="rId4"/>
          <a:srcRect l="2060" r="2060"/>
          <a:stretch>
            <a:fillRect/>
          </a:stretch>
        </p:blipFill>
        <p:spPr>
          <a:xfrm>
            <a:off x="640080" y="1508760"/>
            <a:ext cx="5486400" cy="4023360"/>
          </a:xfrm>
          <a:prstGeom prst="rect">
            <a:avLst/>
          </a:prstGeom>
        </p:spPr>
      </p:pic>
      <p:sp>
        <p:nvSpPr>
          <p:cNvPr id="11" name="Rounded Rectangle 10"/>
          <p:cNvSpPr/>
          <p:nvPr/>
        </p:nvSpPr>
        <p:spPr>
          <a:xfrm>
            <a:off x="6492240" y="1508760"/>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601968" y="1581912"/>
            <a:ext cx="4809744" cy="232518"/>
          </a:xfrm>
          <a:prstGeom prst="rect">
            <a:avLst/>
          </a:prstGeom>
          <a:noFill/>
        </p:spPr>
        <p:txBody>
          <a:bodyPr wrap="square" anchor="ctr" lIns="0" rIns="0" tIns="0" bIns="0">
            <a:spAutoFit/>
          </a:bodyPr>
          <a:lstStyle/>
          <a:p>
            <a:pPr algn="ctr"/>
            <a:r>
              <a:rPr sz="1200" b="1">
                <a:solidFill>
                  <a:srgbClr val="1A1A1A"/>
                </a:solidFill>
                <a:latin typeface="Calibri"/>
              </a:rPr>
              <a:t>Grade R information</a:t>
            </a:r>
          </a:p>
          <a:p>
            <a:pPr algn="ctr">
              <a:spcBef>
                <a:spcPts val="300"/>
              </a:spcBef>
            </a:pPr>
            <a:r>
              <a:rPr sz="950">
                <a:solidFill>
                  <a:srgbClr val="5A5A5A"/>
                </a:solidFill>
                <a:latin typeface="Calibri"/>
              </a:rPr>
              <a:t>Age, readiness and required documents</a:t>
            </a:r>
          </a:p>
        </p:txBody>
      </p:sp>
      <p:sp>
        <p:nvSpPr>
          <p:cNvPr id="13" name="Rounded Rectangle 12"/>
          <p:cNvSpPr/>
          <p:nvPr/>
        </p:nvSpPr>
        <p:spPr>
          <a:xfrm>
            <a:off x="6492240" y="2116182"/>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601968" y="2189334"/>
            <a:ext cx="4809744" cy="232518"/>
          </a:xfrm>
          <a:prstGeom prst="rect">
            <a:avLst/>
          </a:prstGeom>
          <a:noFill/>
        </p:spPr>
        <p:txBody>
          <a:bodyPr wrap="square" anchor="ctr" lIns="0" rIns="0" tIns="0" bIns="0">
            <a:spAutoFit/>
          </a:bodyPr>
          <a:lstStyle/>
          <a:p>
            <a:pPr algn="ctr"/>
            <a:r>
              <a:rPr sz="1200" b="1">
                <a:solidFill>
                  <a:srgbClr val="1A1A1A"/>
                </a:solidFill>
                <a:latin typeface="Calibri"/>
              </a:rPr>
              <a:t>Grade 1 information</a:t>
            </a:r>
          </a:p>
          <a:p>
            <a:pPr algn="ctr">
              <a:spcBef>
                <a:spcPts val="300"/>
              </a:spcBef>
            </a:pPr>
            <a:r>
              <a:rPr sz="950">
                <a:solidFill>
                  <a:srgbClr val="5A5A5A"/>
                </a:solidFill>
                <a:latin typeface="Calibri"/>
              </a:rPr>
              <a:t>Placement and registration steps</a:t>
            </a:r>
          </a:p>
        </p:txBody>
      </p:sp>
      <p:sp>
        <p:nvSpPr>
          <p:cNvPr id="15" name="Rounded Rectangle 14"/>
          <p:cNvSpPr/>
          <p:nvPr/>
        </p:nvSpPr>
        <p:spPr>
          <a:xfrm>
            <a:off x="6492240" y="2723605"/>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601968" y="2796757"/>
            <a:ext cx="4809744" cy="232518"/>
          </a:xfrm>
          <a:prstGeom prst="rect">
            <a:avLst/>
          </a:prstGeom>
          <a:noFill/>
        </p:spPr>
        <p:txBody>
          <a:bodyPr wrap="square" anchor="ctr" lIns="0" rIns="0" tIns="0" bIns="0">
            <a:spAutoFit/>
          </a:bodyPr>
          <a:lstStyle/>
          <a:p>
            <a:pPr algn="ctr"/>
            <a:r>
              <a:rPr sz="1200" b="1">
                <a:solidFill>
                  <a:srgbClr val="1A1A1A"/>
                </a:solidFill>
                <a:latin typeface="Calibri"/>
              </a:rPr>
              <a:t>Online admissions guidance</a:t>
            </a:r>
          </a:p>
          <a:p>
            <a:pPr algn="ctr">
              <a:spcBef>
                <a:spcPts val="300"/>
              </a:spcBef>
            </a:pPr>
            <a:r>
              <a:rPr sz="950">
                <a:solidFill>
                  <a:srgbClr val="5A5A5A"/>
                </a:solidFill>
                <a:latin typeface="Calibri"/>
              </a:rPr>
              <a:t>Step-by-step application timeline</a:t>
            </a:r>
          </a:p>
        </p:txBody>
      </p:sp>
      <p:sp>
        <p:nvSpPr>
          <p:cNvPr id="17" name="Rounded Rectangle 16"/>
          <p:cNvSpPr/>
          <p:nvPr/>
        </p:nvSpPr>
        <p:spPr>
          <a:xfrm>
            <a:off x="6492240" y="3331028"/>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601968" y="3404180"/>
            <a:ext cx="4809744" cy="232518"/>
          </a:xfrm>
          <a:prstGeom prst="rect">
            <a:avLst/>
          </a:prstGeom>
          <a:noFill/>
        </p:spPr>
        <p:txBody>
          <a:bodyPr wrap="square" anchor="ctr" lIns="0" rIns="0" tIns="0" bIns="0">
            <a:spAutoFit/>
          </a:bodyPr>
          <a:lstStyle/>
          <a:p>
            <a:pPr algn="ctr"/>
            <a:r>
              <a:rPr sz="1200" b="1">
                <a:solidFill>
                  <a:srgbClr val="1A1A1A"/>
                </a:solidFill>
                <a:latin typeface="Calibri"/>
              </a:rPr>
              <a:t>Requirements</a:t>
            </a:r>
          </a:p>
          <a:p>
            <a:pPr algn="ctr">
              <a:spcBef>
                <a:spcPts val="300"/>
              </a:spcBef>
            </a:pPr>
            <a:r>
              <a:rPr sz="950">
                <a:solidFill>
                  <a:srgbClr val="5A5A5A"/>
                </a:solidFill>
                <a:latin typeface="Calibri"/>
              </a:rPr>
              <a:t>Certified copies and proof of residence</a:t>
            </a:r>
          </a:p>
        </p:txBody>
      </p:sp>
      <p:sp>
        <p:nvSpPr>
          <p:cNvPr id="19" name="Rounded Rectangle 18"/>
          <p:cNvSpPr/>
          <p:nvPr/>
        </p:nvSpPr>
        <p:spPr>
          <a:xfrm>
            <a:off x="6492240" y="3938451"/>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601968" y="4011603"/>
            <a:ext cx="4809744" cy="232518"/>
          </a:xfrm>
          <a:prstGeom prst="rect">
            <a:avLst/>
          </a:prstGeom>
          <a:noFill/>
        </p:spPr>
        <p:txBody>
          <a:bodyPr wrap="square" anchor="ctr" lIns="0" rIns="0" tIns="0" bIns="0">
            <a:spAutoFit/>
          </a:bodyPr>
          <a:lstStyle/>
          <a:p>
            <a:pPr algn="ctr"/>
            <a:r>
              <a:rPr sz="1200" b="1">
                <a:solidFill>
                  <a:srgbClr val="1A1A1A"/>
                </a:solidFill>
                <a:latin typeface="Calibri"/>
              </a:rPr>
              <a:t>Minimum age</a:t>
            </a:r>
          </a:p>
          <a:p>
            <a:pPr algn="ctr">
              <a:spcBef>
                <a:spcPts val="300"/>
              </a:spcBef>
            </a:pPr>
            <a:r>
              <a:rPr sz="950">
                <a:solidFill>
                  <a:srgbClr val="5A5A5A"/>
                </a:solidFill>
                <a:latin typeface="Calibri"/>
              </a:rPr>
              <a:t>Departmental age requirements explained</a:t>
            </a:r>
          </a:p>
        </p:txBody>
      </p:sp>
      <p:sp>
        <p:nvSpPr>
          <p:cNvPr id="21" name="Rounded Rectangle 20"/>
          <p:cNvSpPr/>
          <p:nvPr/>
        </p:nvSpPr>
        <p:spPr>
          <a:xfrm>
            <a:off x="6492240" y="4545874"/>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601968" y="4619026"/>
            <a:ext cx="4809744" cy="232518"/>
          </a:xfrm>
          <a:prstGeom prst="rect">
            <a:avLst/>
          </a:prstGeom>
          <a:noFill/>
        </p:spPr>
        <p:txBody>
          <a:bodyPr wrap="square" anchor="ctr" lIns="0" rIns="0" tIns="0" bIns="0">
            <a:spAutoFit/>
          </a:bodyPr>
          <a:lstStyle/>
          <a:p>
            <a:pPr algn="ctr"/>
            <a:r>
              <a:rPr sz="1200" b="1">
                <a:solidFill>
                  <a:srgbClr val="1A1A1A"/>
                </a:solidFill>
                <a:latin typeface="Calibri"/>
              </a:rPr>
              <a:t>Feeder zone</a:t>
            </a:r>
          </a:p>
          <a:p>
            <a:pPr algn="ctr">
              <a:spcBef>
                <a:spcPts val="300"/>
              </a:spcBef>
            </a:pPr>
            <a:r>
              <a:rPr sz="950">
                <a:solidFill>
                  <a:srgbClr val="5A5A5A"/>
                </a:solidFill>
                <a:latin typeface="Calibri"/>
              </a:rPr>
              <a:t>Which villages the school serves</a:t>
            </a:r>
          </a:p>
        </p:txBody>
      </p:sp>
      <p:sp>
        <p:nvSpPr>
          <p:cNvPr id="23" name="Rounded Rectangle 22"/>
          <p:cNvSpPr/>
          <p:nvPr/>
        </p:nvSpPr>
        <p:spPr>
          <a:xfrm>
            <a:off x="6492240" y="5153297"/>
            <a:ext cx="5029200" cy="378822"/>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601968" y="5226449"/>
            <a:ext cx="4809744" cy="232518"/>
          </a:xfrm>
          <a:prstGeom prst="rect">
            <a:avLst/>
          </a:prstGeom>
          <a:noFill/>
        </p:spPr>
        <p:txBody>
          <a:bodyPr wrap="square" anchor="ctr" lIns="0" rIns="0" tIns="0" bIns="0">
            <a:spAutoFit/>
          </a:bodyPr>
          <a:lstStyle/>
          <a:p>
            <a:pPr algn="ctr"/>
            <a:r>
              <a:rPr sz="1200" b="1">
                <a:solidFill>
                  <a:srgbClr val="1A1A1A"/>
                </a:solidFill>
                <a:latin typeface="Calibri"/>
              </a:rPr>
              <a:t>Smart Admit guidance</a:t>
            </a:r>
          </a:p>
          <a:p>
            <a:pPr algn="ctr">
              <a:spcBef>
                <a:spcPts val="300"/>
              </a:spcBef>
            </a:pPr>
            <a:r>
              <a:rPr sz="950">
                <a:solidFill>
                  <a:srgbClr val="5A5A5A"/>
                </a:solidFill>
                <a:latin typeface="Calibri"/>
              </a:rPr>
              <a:t>Answers to the most common questions</a:t>
            </a:r>
          </a:p>
        </p:txBody>
      </p:sp>
      <p:sp>
        <p:nvSpPr>
          <p:cNvPr id="25" name="TextBox 24"/>
          <p:cNvSpPr txBox="1"/>
          <p:nvPr/>
        </p:nvSpPr>
        <p:spPr>
          <a:xfrm>
            <a:off x="640080" y="5669280"/>
            <a:ext cx="5486400" cy="365760"/>
          </a:xfrm>
          <a:prstGeom prst="rect">
            <a:avLst/>
          </a:prstGeom>
          <a:noFill/>
        </p:spPr>
        <p:txBody>
          <a:bodyPr wrap="square" anchor="t" lIns="0" rIns="0" tIns="0" bIns="0">
            <a:spAutoFit/>
          </a:bodyPr>
          <a:lstStyle/>
          <a:p>
            <a:pPr algn="l">
              <a:lnSpc>
                <a:spcPct val="115000"/>
              </a:lnSpc>
            </a:pPr>
            <a:r>
              <a:rPr sz="1100" b="0" i="0">
                <a:solidFill>
                  <a:srgbClr val="5A5A5A"/>
                </a:solidFill>
                <a:latin typeface="Calibri"/>
              </a:rPr>
              <a:t>Live admissions page on the school website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Celebrating Excellence</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Achievements and certificates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27</a:t>
            </a:r>
          </a:p>
        </p:txBody>
      </p:sp>
      <p:sp>
        <p:nvSpPr>
          <p:cNvPr id="10" name="Rounded Rectangle 9"/>
          <p:cNvSpPr/>
          <p:nvPr/>
        </p:nvSpPr>
        <p:spPr>
          <a:xfrm>
            <a:off x="640080" y="150876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2226563" cy="646176"/>
          </a:xfrm>
          <a:prstGeom prst="rect">
            <a:avLst/>
          </a:prstGeom>
          <a:noFill/>
        </p:spPr>
        <p:txBody>
          <a:bodyPr wrap="square" anchor="ctr" lIns="0" rIns="0" tIns="0" bIns="0">
            <a:spAutoFit/>
          </a:bodyPr>
          <a:lstStyle/>
          <a:p>
            <a:pPr algn="ctr"/>
            <a:r>
              <a:rPr sz="1250" b="1">
                <a:solidFill>
                  <a:srgbClr val="1A1A1A"/>
                </a:solidFill>
                <a:latin typeface="Calibri"/>
              </a:rPr>
              <a:t>Add achievements</a:t>
            </a:r>
          </a:p>
        </p:txBody>
      </p:sp>
      <p:sp>
        <p:nvSpPr>
          <p:cNvPr id="12" name="Rounded Rectangle 11"/>
          <p:cNvSpPr/>
          <p:nvPr/>
        </p:nvSpPr>
        <p:spPr>
          <a:xfrm>
            <a:off x="3314700" y="150876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424428" y="1581912"/>
            <a:ext cx="2226563" cy="646176"/>
          </a:xfrm>
          <a:prstGeom prst="rect">
            <a:avLst/>
          </a:prstGeom>
          <a:noFill/>
        </p:spPr>
        <p:txBody>
          <a:bodyPr wrap="square" anchor="ctr" lIns="0" rIns="0" tIns="0" bIns="0">
            <a:spAutoFit/>
          </a:bodyPr>
          <a:lstStyle/>
          <a:p>
            <a:pPr algn="ctr"/>
            <a:r>
              <a:rPr sz="1250" b="1">
                <a:solidFill>
                  <a:srgbClr val="1A1A1A"/>
                </a:solidFill>
                <a:latin typeface="Calibri"/>
              </a:rPr>
              <a:t>Upload certificates</a:t>
            </a:r>
          </a:p>
        </p:txBody>
      </p:sp>
      <p:sp>
        <p:nvSpPr>
          <p:cNvPr id="14" name="Rounded Rectangle 13"/>
          <p:cNvSpPr/>
          <p:nvPr/>
        </p:nvSpPr>
        <p:spPr>
          <a:xfrm>
            <a:off x="640080" y="252984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49808" y="2602992"/>
            <a:ext cx="2226563" cy="646176"/>
          </a:xfrm>
          <a:prstGeom prst="rect">
            <a:avLst/>
          </a:prstGeom>
          <a:noFill/>
        </p:spPr>
        <p:txBody>
          <a:bodyPr wrap="square" anchor="ctr" lIns="0" rIns="0" tIns="0" bIns="0">
            <a:spAutoFit/>
          </a:bodyPr>
          <a:lstStyle/>
          <a:p>
            <a:pPr algn="ctr"/>
            <a:r>
              <a:rPr sz="1250" b="1">
                <a:solidFill>
                  <a:srgbClr val="1A1A1A"/>
                </a:solidFill>
                <a:latin typeface="Calibri"/>
              </a:rPr>
              <a:t>Upload photographs</a:t>
            </a:r>
          </a:p>
        </p:txBody>
      </p:sp>
      <p:sp>
        <p:nvSpPr>
          <p:cNvPr id="16" name="Rounded Rectangle 15"/>
          <p:cNvSpPr/>
          <p:nvPr/>
        </p:nvSpPr>
        <p:spPr>
          <a:xfrm>
            <a:off x="3314700" y="252984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424428" y="2602992"/>
            <a:ext cx="2226563" cy="646176"/>
          </a:xfrm>
          <a:prstGeom prst="rect">
            <a:avLst/>
          </a:prstGeom>
          <a:noFill/>
        </p:spPr>
        <p:txBody>
          <a:bodyPr wrap="square" anchor="ctr" lIns="0" rIns="0" tIns="0" bIns="0">
            <a:spAutoFit/>
          </a:bodyPr>
          <a:lstStyle/>
          <a:p>
            <a:pPr algn="ctr"/>
            <a:r>
              <a:rPr sz="1250" b="1">
                <a:solidFill>
                  <a:srgbClr val="1A1A1A"/>
                </a:solidFill>
                <a:latin typeface="Calibri"/>
              </a:rPr>
              <a:t>Edit information</a:t>
            </a:r>
          </a:p>
        </p:txBody>
      </p:sp>
      <p:sp>
        <p:nvSpPr>
          <p:cNvPr id="18" name="Rounded Rectangle 17"/>
          <p:cNvSpPr/>
          <p:nvPr/>
        </p:nvSpPr>
        <p:spPr>
          <a:xfrm>
            <a:off x="640080" y="355092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49808" y="3624072"/>
            <a:ext cx="2226563" cy="646176"/>
          </a:xfrm>
          <a:prstGeom prst="rect">
            <a:avLst/>
          </a:prstGeom>
          <a:noFill/>
        </p:spPr>
        <p:txBody>
          <a:bodyPr wrap="square" anchor="ctr" lIns="0" rIns="0" tIns="0" bIns="0">
            <a:spAutoFit/>
          </a:bodyPr>
          <a:lstStyle/>
          <a:p>
            <a:pPr algn="ctr"/>
            <a:r>
              <a:rPr sz="1250" b="1">
                <a:solidFill>
                  <a:srgbClr val="1A1A1A"/>
                </a:solidFill>
                <a:latin typeface="Calibri"/>
              </a:rPr>
              <a:t>Publish achievements</a:t>
            </a:r>
          </a:p>
        </p:txBody>
      </p:sp>
      <p:sp>
        <p:nvSpPr>
          <p:cNvPr id="20" name="Rounded Rectangle 19"/>
          <p:cNvSpPr/>
          <p:nvPr/>
        </p:nvSpPr>
        <p:spPr>
          <a:xfrm>
            <a:off x="3314700" y="3550920"/>
            <a:ext cx="2446020" cy="7924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424428" y="3624072"/>
            <a:ext cx="2226563" cy="646176"/>
          </a:xfrm>
          <a:prstGeom prst="rect">
            <a:avLst/>
          </a:prstGeom>
          <a:noFill/>
        </p:spPr>
        <p:txBody>
          <a:bodyPr wrap="square" anchor="ctr" lIns="0" rIns="0" tIns="0" bIns="0">
            <a:spAutoFit/>
          </a:bodyPr>
          <a:lstStyle/>
          <a:p>
            <a:pPr algn="ctr"/>
            <a:r>
              <a:rPr sz="1250" b="1">
                <a:solidFill>
                  <a:srgbClr val="1A1A1A"/>
                </a:solidFill>
                <a:latin typeface="Calibri"/>
              </a:rPr>
              <a:t>Show them on the homepage carousel</a:t>
            </a:r>
          </a:p>
        </p:txBody>
      </p:sp>
      <p:pic>
        <p:nvPicPr>
          <p:cNvPr id="22" name="Picture 21" descr="awards_2.jpg"/>
          <p:cNvPicPr>
            <a:picLocks noChangeAspect="1"/>
          </p:cNvPicPr>
          <p:nvPr/>
        </p:nvPicPr>
        <p:blipFill>
          <a:blip r:embed="rId4"/>
          <a:srcRect t="14972" b="14972"/>
          <a:stretch>
            <a:fillRect/>
          </a:stretch>
        </p:blipFill>
        <p:spPr>
          <a:xfrm>
            <a:off x="6126480" y="1508760"/>
            <a:ext cx="5394960" cy="2834640"/>
          </a:xfrm>
          <a:prstGeom prst="rect">
            <a:avLst/>
          </a:prstGeom>
        </p:spPr>
      </p:pic>
      <p:sp>
        <p:nvSpPr>
          <p:cNvPr id="23" name="Rounded Rectangle 22"/>
          <p:cNvSpPr/>
          <p:nvPr/>
        </p:nvSpPr>
        <p:spPr>
          <a:xfrm>
            <a:off x="640080" y="4663440"/>
            <a:ext cx="10881360" cy="146304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005840" y="4937760"/>
            <a:ext cx="10149840" cy="1005840"/>
          </a:xfrm>
          <a:prstGeom prst="rect">
            <a:avLst/>
          </a:prstGeom>
          <a:noFill/>
        </p:spPr>
        <p:txBody>
          <a:bodyPr wrap="square" anchor="t" lIns="0" rIns="0" tIns="0" bIns="0">
            <a:spAutoFit/>
          </a:bodyPr>
          <a:lstStyle/>
          <a:p>
            <a:pPr algn="ctr">
              <a:lnSpc>
                <a:spcPct val="135000"/>
              </a:lnSpc>
            </a:pPr>
            <a:r>
              <a:rPr sz="1700" b="1" i="0">
                <a:solidFill>
                  <a:srgbClr val="F4C430"/>
                </a:solidFill>
                <a:latin typeface="Calibri"/>
              </a:rPr>
              <a:t>STRIVE FOR EXCELLENCE</a:t>
            </a:r>
          </a:p>
          <a:p>
            <a:pPr algn="ctr">
              <a:lnSpc>
                <a:spcPct val="135000"/>
              </a:lnSpc>
            </a:pPr>
            <a:r>
              <a:rPr sz="1700" b="1" i="0">
                <a:solidFill>
                  <a:srgbClr val="F4C430"/>
                </a:solidFill>
                <a:latin typeface="Calibri"/>
              </a:rPr>
              <a:t>Every certificate published is a learner, an educator and a community celebrated.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Strategic Partnerships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Working with universities and education partners</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28</a:t>
            </a:r>
          </a:p>
        </p:txBody>
      </p:sp>
      <p:sp>
        <p:nvSpPr>
          <p:cNvPr id="10" name="Rounded Rectangle 9"/>
          <p:cNvSpPr/>
          <p:nvPr/>
        </p:nvSpPr>
        <p:spPr>
          <a:xfrm>
            <a:off x="640080" y="15087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581912"/>
            <a:ext cx="3255264" cy="425196"/>
          </a:xfrm>
          <a:prstGeom prst="rect">
            <a:avLst/>
          </a:prstGeom>
          <a:noFill/>
        </p:spPr>
        <p:txBody>
          <a:bodyPr wrap="square" anchor="ctr" lIns="0" rIns="0" tIns="0" bIns="0">
            <a:spAutoFit/>
          </a:bodyPr>
          <a:lstStyle/>
          <a:p>
            <a:pPr algn="ctr"/>
            <a:r>
              <a:rPr sz="1300" b="1">
                <a:solidFill>
                  <a:srgbClr val="1A1A1A"/>
                </a:solidFill>
                <a:latin typeface="Calibri"/>
              </a:rPr>
              <a:t>University of Limpopo</a:t>
            </a:r>
          </a:p>
        </p:txBody>
      </p:sp>
      <p:sp>
        <p:nvSpPr>
          <p:cNvPr id="12" name="Rounded Rectangle 11"/>
          <p:cNvSpPr/>
          <p:nvPr/>
        </p:nvSpPr>
        <p:spPr>
          <a:xfrm>
            <a:off x="4343400" y="15087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53128" y="1581912"/>
            <a:ext cx="3255264" cy="425196"/>
          </a:xfrm>
          <a:prstGeom prst="rect">
            <a:avLst/>
          </a:prstGeom>
          <a:noFill/>
        </p:spPr>
        <p:txBody>
          <a:bodyPr wrap="square" anchor="ctr" lIns="0" rIns="0" tIns="0" bIns="0">
            <a:spAutoFit/>
          </a:bodyPr>
          <a:lstStyle/>
          <a:p>
            <a:pPr algn="ctr"/>
            <a:r>
              <a:rPr sz="1300" b="1">
                <a:solidFill>
                  <a:srgbClr val="1A1A1A"/>
                </a:solidFill>
                <a:latin typeface="Calibri"/>
              </a:rPr>
              <a:t>UNISA</a:t>
            </a:r>
          </a:p>
        </p:txBody>
      </p:sp>
      <p:sp>
        <p:nvSpPr>
          <p:cNvPr id="14" name="Rounded Rectangle 13"/>
          <p:cNvSpPr/>
          <p:nvPr/>
        </p:nvSpPr>
        <p:spPr>
          <a:xfrm>
            <a:off x="8046720" y="15087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156448" y="1581912"/>
            <a:ext cx="3255264" cy="425196"/>
          </a:xfrm>
          <a:prstGeom prst="rect">
            <a:avLst/>
          </a:prstGeom>
          <a:noFill/>
        </p:spPr>
        <p:txBody>
          <a:bodyPr wrap="square" anchor="ctr" lIns="0" rIns="0" tIns="0" bIns="0">
            <a:spAutoFit/>
          </a:bodyPr>
          <a:lstStyle/>
          <a:p>
            <a:pPr algn="ctr"/>
            <a:r>
              <a:rPr sz="1300" b="1">
                <a:solidFill>
                  <a:srgbClr val="1A1A1A"/>
                </a:solidFill>
                <a:latin typeface="Calibri"/>
              </a:rPr>
              <a:t>Tshwane University of Technology</a:t>
            </a:r>
          </a:p>
        </p:txBody>
      </p:sp>
      <p:sp>
        <p:nvSpPr>
          <p:cNvPr id="16" name="Rounded Rectangle 15"/>
          <p:cNvSpPr/>
          <p:nvPr/>
        </p:nvSpPr>
        <p:spPr>
          <a:xfrm>
            <a:off x="640080" y="23088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382012"/>
            <a:ext cx="3255264" cy="425196"/>
          </a:xfrm>
          <a:prstGeom prst="rect">
            <a:avLst/>
          </a:prstGeom>
          <a:noFill/>
        </p:spPr>
        <p:txBody>
          <a:bodyPr wrap="square" anchor="ctr" lIns="0" rIns="0" tIns="0" bIns="0">
            <a:spAutoFit/>
          </a:bodyPr>
          <a:lstStyle/>
          <a:p>
            <a:pPr algn="ctr"/>
            <a:r>
              <a:rPr sz="1300" b="1">
                <a:solidFill>
                  <a:srgbClr val="1A1A1A"/>
                </a:solidFill>
                <a:latin typeface="Calibri"/>
              </a:rPr>
              <a:t>Department of Basic Education</a:t>
            </a:r>
          </a:p>
        </p:txBody>
      </p:sp>
      <p:sp>
        <p:nvSpPr>
          <p:cNvPr id="18" name="Rounded Rectangle 17"/>
          <p:cNvSpPr/>
          <p:nvPr/>
        </p:nvSpPr>
        <p:spPr>
          <a:xfrm>
            <a:off x="4343400" y="23088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53128" y="2382012"/>
            <a:ext cx="3255264" cy="425196"/>
          </a:xfrm>
          <a:prstGeom prst="rect">
            <a:avLst/>
          </a:prstGeom>
          <a:noFill/>
        </p:spPr>
        <p:txBody>
          <a:bodyPr wrap="square" anchor="ctr" lIns="0" rIns="0" tIns="0" bIns="0">
            <a:spAutoFit/>
          </a:bodyPr>
          <a:lstStyle/>
          <a:p>
            <a:pPr algn="ctr"/>
            <a:r>
              <a:rPr sz="1300" b="1">
                <a:solidFill>
                  <a:srgbClr val="1A1A1A"/>
                </a:solidFill>
                <a:latin typeface="Calibri"/>
              </a:rPr>
              <a:t>Limpopo Department of Education</a:t>
            </a:r>
          </a:p>
        </p:txBody>
      </p:sp>
      <p:sp>
        <p:nvSpPr>
          <p:cNvPr id="20" name="Rounded Rectangle 19"/>
          <p:cNvSpPr/>
          <p:nvPr/>
        </p:nvSpPr>
        <p:spPr>
          <a:xfrm>
            <a:off x="8046720" y="2308860"/>
            <a:ext cx="3474720" cy="57150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56448" y="2382012"/>
            <a:ext cx="3255264" cy="425196"/>
          </a:xfrm>
          <a:prstGeom prst="rect">
            <a:avLst/>
          </a:prstGeom>
          <a:noFill/>
        </p:spPr>
        <p:txBody>
          <a:bodyPr wrap="square" anchor="ctr" lIns="0" rIns="0" tIns="0" bIns="0">
            <a:spAutoFit/>
          </a:bodyPr>
          <a:lstStyle/>
          <a:p>
            <a:pPr algn="ctr"/>
            <a:r>
              <a:rPr sz="1300" b="1">
                <a:solidFill>
                  <a:srgbClr val="1A1A1A"/>
                </a:solidFill>
                <a:latin typeface="Calibri"/>
              </a:rPr>
              <a:t>Other approved partners</a:t>
            </a:r>
          </a:p>
        </p:txBody>
      </p:sp>
      <p:sp>
        <p:nvSpPr>
          <p:cNvPr id="22" name="Rounded Rectangle 21"/>
          <p:cNvSpPr/>
          <p:nvPr/>
        </p:nvSpPr>
        <p:spPr>
          <a:xfrm>
            <a:off x="640080" y="31089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3182112"/>
            <a:ext cx="3255264" cy="653796"/>
          </a:xfrm>
          <a:prstGeom prst="rect">
            <a:avLst/>
          </a:prstGeom>
          <a:noFill/>
        </p:spPr>
        <p:txBody>
          <a:bodyPr wrap="square" anchor="ctr" lIns="0" rIns="0" tIns="0" bIns="0">
            <a:spAutoFit/>
          </a:bodyPr>
          <a:lstStyle/>
          <a:p>
            <a:pPr algn="ctr"/>
            <a:r>
              <a:rPr sz="1250" b="1">
                <a:solidFill>
                  <a:srgbClr val="1A1A1A"/>
                </a:solidFill>
                <a:latin typeface="Calibri"/>
              </a:rPr>
              <a:t>Research</a:t>
            </a:r>
          </a:p>
          <a:p>
            <a:pPr algn="ctr">
              <a:spcBef>
                <a:spcPts val="300"/>
              </a:spcBef>
            </a:pPr>
            <a:r>
              <a:rPr sz="1000">
                <a:solidFill>
                  <a:srgbClr val="5A5A5A"/>
                </a:solidFill>
                <a:latin typeface="Calibri"/>
              </a:rPr>
              <a:t>Rural digital education research</a:t>
            </a:r>
          </a:p>
        </p:txBody>
      </p:sp>
      <p:sp>
        <p:nvSpPr>
          <p:cNvPr id="24" name="Rounded Rectangle 23"/>
          <p:cNvSpPr/>
          <p:nvPr/>
        </p:nvSpPr>
        <p:spPr>
          <a:xfrm>
            <a:off x="4343400" y="31089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453128" y="3182112"/>
            <a:ext cx="3255264" cy="653796"/>
          </a:xfrm>
          <a:prstGeom prst="rect">
            <a:avLst/>
          </a:prstGeom>
          <a:noFill/>
        </p:spPr>
        <p:txBody>
          <a:bodyPr wrap="square" anchor="ctr" lIns="0" rIns="0" tIns="0" bIns="0">
            <a:spAutoFit/>
          </a:bodyPr>
          <a:lstStyle/>
          <a:p>
            <a:pPr algn="ctr"/>
            <a:r>
              <a:rPr sz="1250" b="1">
                <a:solidFill>
                  <a:srgbClr val="1A1A1A"/>
                </a:solidFill>
                <a:latin typeface="Calibri"/>
              </a:rPr>
              <a:t>Digital education</a:t>
            </a:r>
          </a:p>
          <a:p>
            <a:pPr algn="ctr">
              <a:spcBef>
                <a:spcPts val="300"/>
              </a:spcBef>
            </a:pPr>
            <a:r>
              <a:rPr sz="1000">
                <a:solidFill>
                  <a:srgbClr val="5A5A5A"/>
                </a:solidFill>
                <a:latin typeface="Calibri"/>
              </a:rPr>
              <a:t>Shared programmes and resources</a:t>
            </a:r>
          </a:p>
        </p:txBody>
      </p:sp>
      <p:sp>
        <p:nvSpPr>
          <p:cNvPr id="26" name="Rounded Rectangle 25"/>
          <p:cNvSpPr/>
          <p:nvPr/>
        </p:nvSpPr>
        <p:spPr>
          <a:xfrm>
            <a:off x="8046720" y="31089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156448" y="3182112"/>
            <a:ext cx="3255264" cy="653796"/>
          </a:xfrm>
          <a:prstGeom prst="rect">
            <a:avLst/>
          </a:prstGeom>
          <a:noFill/>
        </p:spPr>
        <p:txBody>
          <a:bodyPr wrap="square" anchor="ctr" lIns="0" rIns="0" tIns="0" bIns="0">
            <a:spAutoFit/>
          </a:bodyPr>
          <a:lstStyle/>
          <a:p>
            <a:pPr algn="ctr"/>
            <a:r>
              <a:rPr sz="1250" b="1">
                <a:solidFill>
                  <a:srgbClr val="1A1A1A"/>
                </a:solidFill>
                <a:latin typeface="Calibri"/>
              </a:rPr>
              <a:t>Teacher development</a:t>
            </a:r>
          </a:p>
          <a:p>
            <a:pPr algn="ctr">
              <a:spcBef>
                <a:spcPts val="300"/>
              </a:spcBef>
            </a:pPr>
            <a:r>
              <a:rPr sz="1000">
                <a:solidFill>
                  <a:srgbClr val="5A5A5A"/>
                </a:solidFill>
                <a:latin typeface="Calibri"/>
              </a:rPr>
              <a:t>Professional growth and training</a:t>
            </a:r>
          </a:p>
        </p:txBody>
      </p:sp>
      <p:sp>
        <p:nvSpPr>
          <p:cNvPr id="28" name="Rounded Rectangle 27"/>
          <p:cNvSpPr/>
          <p:nvPr/>
        </p:nvSpPr>
        <p:spPr>
          <a:xfrm>
            <a:off x="640080" y="41376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4210812"/>
            <a:ext cx="3255264" cy="653796"/>
          </a:xfrm>
          <a:prstGeom prst="rect">
            <a:avLst/>
          </a:prstGeom>
          <a:noFill/>
        </p:spPr>
        <p:txBody>
          <a:bodyPr wrap="square" anchor="ctr" lIns="0" rIns="0" tIns="0" bIns="0">
            <a:spAutoFit/>
          </a:bodyPr>
          <a:lstStyle/>
          <a:p>
            <a:pPr algn="ctr"/>
            <a:r>
              <a:rPr sz="1250" b="1">
                <a:solidFill>
                  <a:srgbClr val="1A1A1A"/>
                </a:solidFill>
                <a:latin typeface="Calibri"/>
              </a:rPr>
              <a:t>Coding and robotics</a:t>
            </a:r>
          </a:p>
          <a:p>
            <a:pPr algn="ctr">
              <a:spcBef>
                <a:spcPts val="300"/>
              </a:spcBef>
            </a:pPr>
            <a:r>
              <a:rPr sz="1000">
                <a:solidFill>
                  <a:srgbClr val="5A5A5A"/>
                </a:solidFill>
                <a:latin typeface="Calibri"/>
              </a:rPr>
              <a:t>Curriculum support and equipment</a:t>
            </a:r>
          </a:p>
        </p:txBody>
      </p:sp>
      <p:sp>
        <p:nvSpPr>
          <p:cNvPr id="30" name="Rounded Rectangle 29"/>
          <p:cNvSpPr/>
          <p:nvPr/>
        </p:nvSpPr>
        <p:spPr>
          <a:xfrm>
            <a:off x="4343400" y="41376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453128" y="4210812"/>
            <a:ext cx="3255264" cy="653796"/>
          </a:xfrm>
          <a:prstGeom prst="rect">
            <a:avLst/>
          </a:prstGeom>
          <a:noFill/>
        </p:spPr>
        <p:txBody>
          <a:bodyPr wrap="square" anchor="ctr" lIns="0" rIns="0" tIns="0" bIns="0">
            <a:spAutoFit/>
          </a:bodyPr>
          <a:lstStyle/>
          <a:p>
            <a:pPr algn="ctr"/>
            <a:r>
              <a:rPr sz="1250" b="1">
                <a:solidFill>
                  <a:srgbClr val="1A1A1A"/>
                </a:solidFill>
                <a:latin typeface="Calibri"/>
              </a:rPr>
              <a:t>Student teachers</a:t>
            </a:r>
          </a:p>
          <a:p>
            <a:pPr algn="ctr">
              <a:spcBef>
                <a:spcPts val="300"/>
              </a:spcBef>
            </a:pPr>
            <a:r>
              <a:rPr sz="1000">
                <a:solidFill>
                  <a:srgbClr val="5A5A5A"/>
                </a:solidFill>
                <a:latin typeface="Calibri"/>
              </a:rPr>
              <a:t>Practical teaching placements</a:t>
            </a:r>
          </a:p>
        </p:txBody>
      </p:sp>
      <p:sp>
        <p:nvSpPr>
          <p:cNvPr id="32" name="Rounded Rectangle 31"/>
          <p:cNvSpPr/>
          <p:nvPr/>
        </p:nvSpPr>
        <p:spPr>
          <a:xfrm>
            <a:off x="8046720" y="4137660"/>
            <a:ext cx="3474720" cy="8001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8156448" y="4210812"/>
            <a:ext cx="3255264" cy="653796"/>
          </a:xfrm>
          <a:prstGeom prst="rect">
            <a:avLst/>
          </a:prstGeom>
          <a:noFill/>
        </p:spPr>
        <p:txBody>
          <a:bodyPr wrap="square" anchor="ctr" lIns="0" rIns="0" tIns="0" bIns="0">
            <a:spAutoFit/>
          </a:bodyPr>
          <a:lstStyle/>
          <a:p>
            <a:pPr algn="ctr"/>
            <a:r>
              <a:rPr sz="1250" b="1">
                <a:solidFill>
                  <a:srgbClr val="1A1A1A"/>
                </a:solidFill>
                <a:latin typeface="Calibri"/>
              </a:rPr>
              <a:t>Community development</a:t>
            </a:r>
          </a:p>
          <a:p>
            <a:pPr algn="ctr">
              <a:spcBef>
                <a:spcPts val="300"/>
              </a:spcBef>
            </a:pPr>
            <a:r>
              <a:rPr sz="1000">
                <a:solidFill>
                  <a:srgbClr val="5A5A5A"/>
                </a:solidFill>
                <a:latin typeface="Calibri"/>
              </a:rPr>
              <a:t>Skills that reach beyond the school</a:t>
            </a:r>
          </a:p>
        </p:txBody>
      </p:sp>
      <p:pic>
        <p:nvPicPr>
          <p:cNvPr id="34" name="Picture 33" descr="educators_1.jpg"/>
          <p:cNvPicPr>
            <a:picLocks noChangeAspect="1"/>
          </p:cNvPicPr>
          <p:nvPr/>
        </p:nvPicPr>
        <p:blipFill>
          <a:blip r:embed="rId4"/>
          <a:srcRect t="36895" b="36895"/>
          <a:stretch>
            <a:fillRect/>
          </a:stretch>
        </p:blipFill>
        <p:spPr>
          <a:xfrm>
            <a:off x="640080" y="5120640"/>
            <a:ext cx="5349240" cy="1051560"/>
          </a:xfrm>
          <a:prstGeom prst="rect">
            <a:avLst/>
          </a:prstGeom>
        </p:spPr>
      </p:pic>
      <p:pic>
        <p:nvPicPr>
          <p:cNvPr id="35" name="Picture 34" descr="nta_3.jpg"/>
          <p:cNvPicPr>
            <a:picLocks noChangeAspect="1"/>
          </p:cNvPicPr>
          <p:nvPr/>
        </p:nvPicPr>
        <p:blipFill>
          <a:blip r:embed="rId5"/>
          <a:srcRect t="36895" b="36895"/>
          <a:stretch>
            <a:fillRect/>
          </a:stretch>
        </p:blipFill>
        <p:spPr>
          <a:xfrm>
            <a:off x="6172200" y="5120640"/>
            <a:ext cx="5349240" cy="1051560"/>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Impact</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What changes for every group</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29</a:t>
            </a:r>
          </a:p>
        </p:txBody>
      </p:sp>
      <p:sp>
        <p:nvSpPr>
          <p:cNvPr id="10" name="Rounded Rectangle 9"/>
          <p:cNvSpPr/>
          <p:nvPr/>
        </p:nvSpPr>
        <p:spPr>
          <a:xfrm>
            <a:off x="640080" y="1554480"/>
            <a:ext cx="1993392" cy="4480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40080" y="1554480"/>
            <a:ext cx="1993392" cy="6858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31519" y="1691640"/>
            <a:ext cx="1810512" cy="457200"/>
          </a:xfrm>
          <a:prstGeom prst="rect">
            <a:avLst/>
          </a:prstGeom>
          <a:noFill/>
        </p:spPr>
        <p:txBody>
          <a:bodyPr wrap="square" anchor="t" lIns="0" rIns="0" tIns="0" bIns="0">
            <a:spAutoFit/>
          </a:bodyPr>
          <a:lstStyle/>
          <a:p>
            <a:pPr algn="ctr">
              <a:lnSpc>
                <a:spcPct val="115000"/>
              </a:lnSpc>
            </a:pPr>
            <a:r>
              <a:rPr sz="1200" b="1" i="0">
                <a:solidFill>
                  <a:srgbClr val="F4C430"/>
                </a:solidFill>
                <a:latin typeface="Calibri"/>
              </a:rPr>
              <a:t>LEARNERS</a:t>
            </a:r>
          </a:p>
        </p:txBody>
      </p:sp>
      <p:sp>
        <p:nvSpPr>
          <p:cNvPr id="13" name="TextBox 12"/>
          <p:cNvSpPr txBox="1"/>
          <p:nvPr/>
        </p:nvSpPr>
        <p:spPr>
          <a:xfrm>
            <a:off x="804671" y="2423160"/>
            <a:ext cx="1664208" cy="3383280"/>
          </a:xfrm>
          <a:prstGeom prst="rect">
            <a:avLst/>
          </a:prstGeom>
          <a:noFill/>
        </p:spPr>
        <p:txBody>
          <a:bodyPr wrap="square" anchor="t" lIns="0" rIns="0" tIns="0" bIns="0">
            <a:spAutoFit/>
          </a:bodyPr>
          <a:lstStyle/>
          <a:p>
            <a:pPr algn="ctr">
              <a:lnSpc>
                <a:spcPct val="170000"/>
              </a:lnSpc>
            </a:pPr>
            <a:r>
              <a:rPr sz="1150" b="0" i="0">
                <a:solidFill>
                  <a:srgbClr val="1A1A1A"/>
                </a:solidFill>
                <a:latin typeface="Calibri"/>
              </a:rPr>
              <a:t>Better access</a:t>
            </a:r>
          </a:p>
          <a:p>
            <a:pPr algn="ctr">
              <a:lnSpc>
                <a:spcPct val="170000"/>
              </a:lnSpc>
            </a:pPr>
            <a:r>
              <a:rPr sz="1150" b="0" i="0">
                <a:solidFill>
                  <a:srgbClr val="1A1A1A"/>
                </a:solidFill>
                <a:latin typeface="Calibri"/>
              </a:rPr>
              <a:t>Digital skills</a:t>
            </a:r>
          </a:p>
          <a:p>
            <a:pPr algn="ctr">
              <a:lnSpc>
                <a:spcPct val="170000"/>
              </a:lnSpc>
            </a:pPr>
            <a:r>
              <a:rPr sz="1150" b="0" i="0">
                <a:solidFill>
                  <a:srgbClr val="1A1A1A"/>
                </a:solidFill>
                <a:latin typeface="Calibri"/>
              </a:rPr>
              <a:t>AI support</a:t>
            </a:r>
          </a:p>
          <a:p>
            <a:pPr algn="ctr">
              <a:lnSpc>
                <a:spcPct val="170000"/>
              </a:lnSpc>
            </a:pPr>
            <a:r>
              <a:rPr sz="1150" b="0" i="0">
                <a:solidFill>
                  <a:srgbClr val="1A1A1A"/>
                </a:solidFill>
                <a:latin typeface="Calibri"/>
              </a:rPr>
              <a:t>Coding and robotics</a:t>
            </a:r>
          </a:p>
          <a:p>
            <a:pPr algn="ctr">
              <a:lnSpc>
                <a:spcPct val="170000"/>
              </a:lnSpc>
            </a:pPr>
            <a:r>
              <a:rPr sz="1150" b="0" i="0">
                <a:solidFill>
                  <a:srgbClr val="1A1A1A"/>
                </a:solidFill>
                <a:latin typeface="Calibri"/>
              </a:rPr>
              <a:t>Learning resources</a:t>
            </a:r>
          </a:p>
        </p:txBody>
      </p:sp>
      <p:sp>
        <p:nvSpPr>
          <p:cNvPr id="14" name="Rounded Rectangle 13"/>
          <p:cNvSpPr/>
          <p:nvPr/>
        </p:nvSpPr>
        <p:spPr>
          <a:xfrm>
            <a:off x="2862072" y="1554480"/>
            <a:ext cx="1993392" cy="4480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862072" y="1554480"/>
            <a:ext cx="1993392" cy="6858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2953512" y="1691640"/>
            <a:ext cx="1810512" cy="457200"/>
          </a:xfrm>
          <a:prstGeom prst="rect">
            <a:avLst/>
          </a:prstGeom>
          <a:noFill/>
        </p:spPr>
        <p:txBody>
          <a:bodyPr wrap="square" anchor="t" lIns="0" rIns="0" tIns="0" bIns="0">
            <a:spAutoFit/>
          </a:bodyPr>
          <a:lstStyle/>
          <a:p>
            <a:pPr algn="ctr">
              <a:lnSpc>
                <a:spcPct val="115000"/>
              </a:lnSpc>
            </a:pPr>
            <a:r>
              <a:rPr sz="1200" b="1" i="0">
                <a:solidFill>
                  <a:srgbClr val="F4C430"/>
                </a:solidFill>
                <a:latin typeface="Calibri"/>
              </a:rPr>
              <a:t>EDUCATORS</a:t>
            </a:r>
          </a:p>
        </p:txBody>
      </p:sp>
      <p:sp>
        <p:nvSpPr>
          <p:cNvPr id="17" name="TextBox 16"/>
          <p:cNvSpPr txBox="1"/>
          <p:nvPr/>
        </p:nvSpPr>
        <p:spPr>
          <a:xfrm>
            <a:off x="3026664" y="2423160"/>
            <a:ext cx="1664208" cy="3383280"/>
          </a:xfrm>
          <a:prstGeom prst="rect">
            <a:avLst/>
          </a:prstGeom>
          <a:noFill/>
        </p:spPr>
        <p:txBody>
          <a:bodyPr wrap="square" anchor="t" lIns="0" rIns="0" tIns="0" bIns="0">
            <a:spAutoFit/>
          </a:bodyPr>
          <a:lstStyle/>
          <a:p>
            <a:pPr algn="ctr">
              <a:lnSpc>
                <a:spcPct val="170000"/>
              </a:lnSpc>
            </a:pPr>
            <a:r>
              <a:rPr sz="1150" b="0" i="0">
                <a:solidFill>
                  <a:srgbClr val="1A1A1A"/>
                </a:solidFill>
                <a:latin typeface="Calibri"/>
              </a:rPr>
              <a:t>Digital tools</a:t>
            </a:r>
          </a:p>
          <a:p>
            <a:pPr algn="ctr">
              <a:lnSpc>
                <a:spcPct val="170000"/>
              </a:lnSpc>
            </a:pPr>
            <a:r>
              <a:rPr sz="1150" b="0" i="0">
                <a:solidFill>
                  <a:srgbClr val="1A1A1A"/>
                </a:solidFill>
                <a:latin typeface="Calibri"/>
              </a:rPr>
              <a:t>Central information</a:t>
            </a:r>
          </a:p>
          <a:p>
            <a:pPr algn="ctr">
              <a:lnSpc>
                <a:spcPct val="170000"/>
              </a:lnSpc>
            </a:pPr>
            <a:r>
              <a:rPr sz="1150" b="0" i="0">
                <a:solidFill>
                  <a:srgbClr val="1A1A1A"/>
                </a:solidFill>
                <a:latin typeface="Calibri"/>
              </a:rPr>
              <a:t>Lesson planning support</a:t>
            </a:r>
          </a:p>
          <a:p>
            <a:pPr algn="ctr">
              <a:lnSpc>
                <a:spcPct val="170000"/>
              </a:lnSpc>
            </a:pPr>
            <a:r>
              <a:rPr sz="1150" b="0" i="0">
                <a:solidFill>
                  <a:srgbClr val="1A1A1A"/>
                </a:solidFill>
                <a:latin typeface="Calibri"/>
              </a:rPr>
              <a:t>Assessment clarity</a:t>
            </a:r>
          </a:p>
        </p:txBody>
      </p:sp>
      <p:sp>
        <p:nvSpPr>
          <p:cNvPr id="18" name="Rounded Rectangle 17"/>
          <p:cNvSpPr/>
          <p:nvPr/>
        </p:nvSpPr>
        <p:spPr>
          <a:xfrm>
            <a:off x="5084064" y="1554480"/>
            <a:ext cx="1993392" cy="4480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084064" y="1554480"/>
            <a:ext cx="1993392" cy="6858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175504" y="1691640"/>
            <a:ext cx="1810512" cy="457200"/>
          </a:xfrm>
          <a:prstGeom prst="rect">
            <a:avLst/>
          </a:prstGeom>
          <a:noFill/>
        </p:spPr>
        <p:txBody>
          <a:bodyPr wrap="square" anchor="t" lIns="0" rIns="0" tIns="0" bIns="0">
            <a:spAutoFit/>
          </a:bodyPr>
          <a:lstStyle/>
          <a:p>
            <a:pPr algn="ctr">
              <a:lnSpc>
                <a:spcPct val="115000"/>
              </a:lnSpc>
            </a:pPr>
            <a:r>
              <a:rPr sz="1200" b="1" i="0">
                <a:solidFill>
                  <a:srgbClr val="F4C430"/>
                </a:solidFill>
                <a:latin typeface="Calibri"/>
              </a:rPr>
              <a:t>MANAGEMENT</a:t>
            </a:r>
          </a:p>
        </p:txBody>
      </p:sp>
      <p:sp>
        <p:nvSpPr>
          <p:cNvPr id="21" name="TextBox 20"/>
          <p:cNvSpPr txBox="1"/>
          <p:nvPr/>
        </p:nvSpPr>
        <p:spPr>
          <a:xfrm>
            <a:off x="5248656" y="2423160"/>
            <a:ext cx="1664208" cy="3383280"/>
          </a:xfrm>
          <a:prstGeom prst="rect">
            <a:avLst/>
          </a:prstGeom>
          <a:noFill/>
        </p:spPr>
        <p:txBody>
          <a:bodyPr wrap="square" anchor="t" lIns="0" rIns="0" tIns="0" bIns="0">
            <a:spAutoFit/>
          </a:bodyPr>
          <a:lstStyle/>
          <a:p>
            <a:pPr algn="ctr">
              <a:lnSpc>
                <a:spcPct val="170000"/>
              </a:lnSpc>
            </a:pPr>
            <a:r>
              <a:rPr sz="1150" b="0" i="0">
                <a:solidFill>
                  <a:srgbClr val="1A1A1A"/>
                </a:solidFill>
                <a:latin typeface="Calibri"/>
              </a:rPr>
              <a:t>Better administration</a:t>
            </a:r>
          </a:p>
          <a:p>
            <a:pPr algn="ctr">
              <a:lnSpc>
                <a:spcPct val="170000"/>
              </a:lnSpc>
            </a:pPr>
            <a:r>
              <a:rPr sz="1150" b="0" i="0">
                <a:solidFill>
                  <a:srgbClr val="1A1A1A"/>
                </a:solidFill>
                <a:latin typeface="Calibri"/>
              </a:rPr>
              <a:t>Central dashboard</a:t>
            </a:r>
          </a:p>
          <a:p>
            <a:pPr algn="ctr">
              <a:lnSpc>
                <a:spcPct val="170000"/>
              </a:lnSpc>
            </a:pPr>
            <a:r>
              <a:rPr sz="1150" b="0" i="0">
                <a:solidFill>
                  <a:srgbClr val="1A1A1A"/>
                </a:solidFill>
                <a:latin typeface="Calibri"/>
              </a:rPr>
              <a:t>Controlled access</a:t>
            </a:r>
          </a:p>
          <a:p>
            <a:pPr algn="ctr">
              <a:lnSpc>
                <a:spcPct val="170000"/>
              </a:lnSpc>
            </a:pPr>
            <a:r>
              <a:rPr sz="1150" b="0" i="0">
                <a:solidFill>
                  <a:srgbClr val="1A1A1A"/>
                </a:solidFill>
                <a:latin typeface="Calibri"/>
              </a:rPr>
              <a:t>Audit and accountability</a:t>
            </a:r>
          </a:p>
        </p:txBody>
      </p:sp>
      <p:sp>
        <p:nvSpPr>
          <p:cNvPr id="22" name="Rounded Rectangle 21"/>
          <p:cNvSpPr/>
          <p:nvPr/>
        </p:nvSpPr>
        <p:spPr>
          <a:xfrm>
            <a:off x="7306056" y="1554480"/>
            <a:ext cx="1993392" cy="4480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7306056" y="1554480"/>
            <a:ext cx="1993392" cy="6858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7397496" y="1691640"/>
            <a:ext cx="1810512" cy="457200"/>
          </a:xfrm>
          <a:prstGeom prst="rect">
            <a:avLst/>
          </a:prstGeom>
          <a:noFill/>
        </p:spPr>
        <p:txBody>
          <a:bodyPr wrap="square" anchor="t" lIns="0" rIns="0" tIns="0" bIns="0">
            <a:spAutoFit/>
          </a:bodyPr>
          <a:lstStyle/>
          <a:p>
            <a:pPr algn="ctr">
              <a:lnSpc>
                <a:spcPct val="115000"/>
              </a:lnSpc>
            </a:pPr>
            <a:r>
              <a:rPr sz="1200" b="1" i="0">
                <a:solidFill>
                  <a:srgbClr val="F4C430"/>
                </a:solidFill>
                <a:latin typeface="Calibri"/>
              </a:rPr>
              <a:t>PARENTS AND COMMUNITY</a:t>
            </a:r>
          </a:p>
        </p:txBody>
      </p:sp>
      <p:sp>
        <p:nvSpPr>
          <p:cNvPr id="25" name="TextBox 24"/>
          <p:cNvSpPr txBox="1"/>
          <p:nvPr/>
        </p:nvSpPr>
        <p:spPr>
          <a:xfrm>
            <a:off x="7470648" y="2423160"/>
            <a:ext cx="1664208" cy="3383280"/>
          </a:xfrm>
          <a:prstGeom prst="rect">
            <a:avLst/>
          </a:prstGeom>
          <a:noFill/>
        </p:spPr>
        <p:txBody>
          <a:bodyPr wrap="square" anchor="t" lIns="0" rIns="0" tIns="0" bIns="0">
            <a:spAutoFit/>
          </a:bodyPr>
          <a:lstStyle/>
          <a:p>
            <a:pPr algn="ctr">
              <a:lnSpc>
                <a:spcPct val="170000"/>
              </a:lnSpc>
            </a:pPr>
            <a:r>
              <a:rPr sz="1150" b="0" i="0">
                <a:solidFill>
                  <a:srgbClr val="1A1A1A"/>
                </a:solidFill>
                <a:latin typeface="Calibri"/>
              </a:rPr>
              <a:t>Improved communication</a:t>
            </a:r>
          </a:p>
          <a:p>
            <a:pPr algn="ctr">
              <a:lnSpc>
                <a:spcPct val="170000"/>
              </a:lnSpc>
            </a:pPr>
            <a:r>
              <a:rPr sz="1150" b="0" i="0">
                <a:solidFill>
                  <a:srgbClr val="1A1A1A"/>
                </a:solidFill>
                <a:latin typeface="Calibri"/>
              </a:rPr>
              <a:t>Easy access to information</a:t>
            </a:r>
          </a:p>
          <a:p>
            <a:pPr algn="ctr">
              <a:lnSpc>
                <a:spcPct val="170000"/>
              </a:lnSpc>
            </a:pPr>
            <a:r>
              <a:rPr sz="1150" b="0" i="0">
                <a:solidFill>
                  <a:srgbClr val="1A1A1A"/>
                </a:solidFill>
                <a:latin typeface="Calibri"/>
              </a:rPr>
              <a:t>Transparency</a:t>
            </a:r>
          </a:p>
        </p:txBody>
      </p:sp>
      <p:sp>
        <p:nvSpPr>
          <p:cNvPr id="26" name="Rounded Rectangle 25"/>
          <p:cNvSpPr/>
          <p:nvPr/>
        </p:nvSpPr>
        <p:spPr>
          <a:xfrm>
            <a:off x="9528048" y="1554480"/>
            <a:ext cx="1993392" cy="448056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9528048" y="1554480"/>
            <a:ext cx="1993392" cy="6858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619488" y="1691640"/>
            <a:ext cx="1810512" cy="457200"/>
          </a:xfrm>
          <a:prstGeom prst="rect">
            <a:avLst/>
          </a:prstGeom>
          <a:noFill/>
        </p:spPr>
        <p:txBody>
          <a:bodyPr wrap="square" anchor="t" lIns="0" rIns="0" tIns="0" bIns="0">
            <a:spAutoFit/>
          </a:bodyPr>
          <a:lstStyle/>
          <a:p>
            <a:pPr algn="ctr">
              <a:lnSpc>
                <a:spcPct val="115000"/>
              </a:lnSpc>
            </a:pPr>
            <a:r>
              <a:rPr sz="1200" b="1" i="0">
                <a:solidFill>
                  <a:srgbClr val="F4C430"/>
                </a:solidFill>
                <a:latin typeface="Calibri"/>
              </a:rPr>
              <a:t>PARTNERS</a:t>
            </a:r>
          </a:p>
        </p:txBody>
      </p:sp>
      <p:sp>
        <p:nvSpPr>
          <p:cNvPr id="29" name="TextBox 28"/>
          <p:cNvSpPr txBox="1"/>
          <p:nvPr/>
        </p:nvSpPr>
        <p:spPr>
          <a:xfrm>
            <a:off x="9692640" y="2423160"/>
            <a:ext cx="1664208" cy="3383280"/>
          </a:xfrm>
          <a:prstGeom prst="rect">
            <a:avLst/>
          </a:prstGeom>
          <a:noFill/>
        </p:spPr>
        <p:txBody>
          <a:bodyPr wrap="square" anchor="t" lIns="0" rIns="0" tIns="0" bIns="0">
            <a:spAutoFit/>
          </a:bodyPr>
          <a:lstStyle/>
          <a:p>
            <a:pPr algn="ctr">
              <a:lnSpc>
                <a:spcPct val="170000"/>
              </a:lnSpc>
            </a:pPr>
            <a:r>
              <a:rPr sz="1150" b="0" i="0">
                <a:solidFill>
                  <a:srgbClr val="1A1A1A"/>
                </a:solidFill>
                <a:latin typeface="Calibri"/>
              </a:rPr>
              <a:t>Collaboration</a:t>
            </a:r>
          </a:p>
          <a:p>
            <a:pPr algn="ctr">
              <a:lnSpc>
                <a:spcPct val="170000"/>
              </a:lnSpc>
            </a:pPr>
            <a:r>
              <a:rPr sz="1150" b="0" i="0">
                <a:solidFill>
                  <a:srgbClr val="1A1A1A"/>
                </a:solidFill>
                <a:latin typeface="Calibri"/>
              </a:rPr>
              <a:t>Visibility</a:t>
            </a:r>
          </a:p>
          <a:p>
            <a:pPr algn="ctr">
              <a:lnSpc>
                <a:spcPct val="170000"/>
              </a:lnSpc>
            </a:pPr>
            <a:r>
              <a:rPr sz="1150" b="0" i="0">
                <a:solidFill>
                  <a:srgbClr val="1A1A1A"/>
                </a:solidFill>
                <a:latin typeface="Calibri"/>
              </a:rPr>
              <a:t>Research opportunities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Future Developments</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Where the platform goes next</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30</a:t>
            </a:r>
          </a:p>
        </p:txBody>
      </p:sp>
      <p:sp>
        <p:nvSpPr>
          <p:cNvPr id="10" name="Rounded Rectangle 9"/>
          <p:cNvSpPr/>
          <p:nvPr/>
        </p:nvSpPr>
        <p:spPr>
          <a:xfrm>
            <a:off x="640080" y="155448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627632"/>
            <a:ext cx="3255264" cy="950976"/>
          </a:xfrm>
          <a:prstGeom prst="rect">
            <a:avLst/>
          </a:prstGeom>
          <a:noFill/>
        </p:spPr>
        <p:txBody>
          <a:bodyPr wrap="square" anchor="ctr" lIns="0" rIns="0" tIns="0" bIns="0">
            <a:spAutoFit/>
          </a:bodyPr>
          <a:lstStyle/>
          <a:p>
            <a:pPr algn="ctr"/>
            <a:r>
              <a:rPr sz="1250" b="1">
                <a:solidFill>
                  <a:srgbClr val="1A1A1A"/>
                </a:solidFill>
                <a:latin typeface="Calibri"/>
              </a:rPr>
              <a:t>WhatsApp integration</a:t>
            </a:r>
          </a:p>
          <a:p>
            <a:pPr algn="ctr">
              <a:spcBef>
                <a:spcPts val="300"/>
              </a:spcBef>
            </a:pPr>
            <a:r>
              <a:rPr sz="1000">
                <a:solidFill>
                  <a:srgbClr val="5A5A5A"/>
                </a:solidFill>
                <a:latin typeface="Calibri"/>
              </a:rPr>
              <a:t>Reach parents where they already are</a:t>
            </a:r>
          </a:p>
        </p:txBody>
      </p:sp>
      <p:sp>
        <p:nvSpPr>
          <p:cNvPr id="12" name="Rounded Rectangle 11"/>
          <p:cNvSpPr/>
          <p:nvPr/>
        </p:nvSpPr>
        <p:spPr>
          <a:xfrm>
            <a:off x="4343400" y="155448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53128" y="1627632"/>
            <a:ext cx="3255264" cy="950976"/>
          </a:xfrm>
          <a:prstGeom prst="rect">
            <a:avLst/>
          </a:prstGeom>
          <a:noFill/>
        </p:spPr>
        <p:txBody>
          <a:bodyPr wrap="square" anchor="ctr" lIns="0" rIns="0" tIns="0" bIns="0">
            <a:spAutoFit/>
          </a:bodyPr>
          <a:lstStyle/>
          <a:p>
            <a:pPr algn="ctr"/>
            <a:r>
              <a:rPr sz="1250" b="1">
                <a:solidFill>
                  <a:srgbClr val="1A1A1A"/>
                </a:solidFill>
                <a:latin typeface="Calibri"/>
              </a:rPr>
              <a:t>AI-powered WhatsApp communication</a:t>
            </a:r>
          </a:p>
          <a:p>
            <a:pPr algn="ctr">
              <a:spcBef>
                <a:spcPts val="300"/>
              </a:spcBef>
            </a:pPr>
            <a:r>
              <a:rPr sz="1000">
                <a:solidFill>
                  <a:srgbClr val="5A5A5A"/>
                </a:solidFill>
                <a:latin typeface="Calibri"/>
              </a:rPr>
              <a:t>Instant answers to common questions</a:t>
            </a:r>
          </a:p>
        </p:txBody>
      </p:sp>
      <p:sp>
        <p:nvSpPr>
          <p:cNvPr id="14" name="Rounded Rectangle 13"/>
          <p:cNvSpPr/>
          <p:nvPr/>
        </p:nvSpPr>
        <p:spPr>
          <a:xfrm>
            <a:off x="8046720" y="155448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156448" y="1627632"/>
            <a:ext cx="3255264" cy="950976"/>
          </a:xfrm>
          <a:prstGeom prst="rect">
            <a:avLst/>
          </a:prstGeom>
          <a:noFill/>
        </p:spPr>
        <p:txBody>
          <a:bodyPr wrap="square" anchor="ctr" lIns="0" rIns="0" tIns="0" bIns="0">
            <a:spAutoFit/>
          </a:bodyPr>
          <a:lstStyle/>
          <a:p>
            <a:pPr algn="ctr"/>
            <a:r>
              <a:rPr sz="1250" b="1">
                <a:solidFill>
                  <a:srgbClr val="1A1A1A"/>
                </a:solidFill>
                <a:latin typeface="Calibri"/>
              </a:rPr>
              <a:t>Parent communication</a:t>
            </a:r>
          </a:p>
          <a:p>
            <a:pPr algn="ctr">
              <a:spcBef>
                <a:spcPts val="300"/>
              </a:spcBef>
            </a:pPr>
            <a:r>
              <a:rPr sz="1000">
                <a:solidFill>
                  <a:srgbClr val="5A5A5A"/>
                </a:solidFill>
                <a:latin typeface="Calibri"/>
              </a:rPr>
              <a:t>Targeted notices and reminders</a:t>
            </a:r>
          </a:p>
        </p:txBody>
      </p:sp>
      <p:sp>
        <p:nvSpPr>
          <p:cNvPr id="16" name="Rounded Rectangle 15"/>
          <p:cNvSpPr/>
          <p:nvPr/>
        </p:nvSpPr>
        <p:spPr>
          <a:xfrm>
            <a:off x="640080" y="288036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49808" y="2953512"/>
            <a:ext cx="3255264" cy="950976"/>
          </a:xfrm>
          <a:prstGeom prst="rect">
            <a:avLst/>
          </a:prstGeom>
          <a:noFill/>
        </p:spPr>
        <p:txBody>
          <a:bodyPr wrap="square" anchor="ctr" lIns="0" rIns="0" tIns="0" bIns="0">
            <a:spAutoFit/>
          </a:bodyPr>
          <a:lstStyle/>
          <a:p>
            <a:pPr algn="ctr"/>
            <a:r>
              <a:rPr sz="1250" b="1">
                <a:solidFill>
                  <a:srgbClr val="1A1A1A"/>
                </a:solidFill>
                <a:latin typeface="Calibri"/>
              </a:rPr>
              <a:t>AR school navigation</a:t>
            </a:r>
          </a:p>
          <a:p>
            <a:pPr algn="ctr">
              <a:spcBef>
                <a:spcPts val="300"/>
              </a:spcBef>
            </a:pPr>
            <a:r>
              <a:rPr sz="1000">
                <a:solidFill>
                  <a:srgbClr val="5A5A5A"/>
                </a:solidFill>
                <a:latin typeface="Calibri"/>
              </a:rPr>
              <a:t>Augmented-reality guidance around the campus</a:t>
            </a:r>
          </a:p>
        </p:txBody>
      </p:sp>
      <p:sp>
        <p:nvSpPr>
          <p:cNvPr id="18" name="Rounded Rectangle 17"/>
          <p:cNvSpPr/>
          <p:nvPr/>
        </p:nvSpPr>
        <p:spPr>
          <a:xfrm>
            <a:off x="4343400" y="288036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4453128" y="2953512"/>
            <a:ext cx="3255264" cy="950976"/>
          </a:xfrm>
          <a:prstGeom prst="rect">
            <a:avLst/>
          </a:prstGeom>
          <a:noFill/>
        </p:spPr>
        <p:txBody>
          <a:bodyPr wrap="square" anchor="ctr" lIns="0" rIns="0" tIns="0" bIns="0">
            <a:spAutoFit/>
          </a:bodyPr>
          <a:lstStyle/>
          <a:p>
            <a:pPr algn="ctr"/>
            <a:r>
              <a:rPr sz="1250" b="1">
                <a:solidFill>
                  <a:srgbClr val="1A1A1A"/>
                </a:solidFill>
                <a:latin typeface="Calibri"/>
              </a:rPr>
              <a:t>Expanded digital library</a:t>
            </a:r>
          </a:p>
          <a:p>
            <a:pPr algn="ctr">
              <a:spcBef>
                <a:spcPts val="300"/>
              </a:spcBef>
            </a:pPr>
            <a:r>
              <a:rPr sz="1000">
                <a:solidFill>
                  <a:srgbClr val="5A5A5A"/>
                </a:solidFill>
                <a:latin typeface="Calibri"/>
              </a:rPr>
              <a:t>More titles and digital reading</a:t>
            </a:r>
          </a:p>
        </p:txBody>
      </p:sp>
      <p:sp>
        <p:nvSpPr>
          <p:cNvPr id="20" name="Rounded Rectangle 19"/>
          <p:cNvSpPr/>
          <p:nvPr/>
        </p:nvSpPr>
        <p:spPr>
          <a:xfrm>
            <a:off x="8046720" y="288036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156448" y="2953512"/>
            <a:ext cx="3255264" cy="950976"/>
          </a:xfrm>
          <a:prstGeom prst="rect">
            <a:avLst/>
          </a:prstGeom>
          <a:noFill/>
        </p:spPr>
        <p:txBody>
          <a:bodyPr wrap="square" anchor="ctr" lIns="0" rIns="0" tIns="0" bIns="0">
            <a:spAutoFit/>
          </a:bodyPr>
          <a:lstStyle/>
          <a:p>
            <a:pPr algn="ctr"/>
            <a:r>
              <a:rPr sz="1250" b="1">
                <a:solidFill>
                  <a:srgbClr val="1A1A1A"/>
                </a:solidFill>
                <a:latin typeface="Calibri"/>
              </a:rPr>
              <a:t>Advanced AI support</a:t>
            </a:r>
          </a:p>
          <a:p>
            <a:pPr algn="ctr">
              <a:spcBef>
                <a:spcPts val="300"/>
              </a:spcBef>
            </a:pPr>
            <a:r>
              <a:rPr sz="1000">
                <a:solidFill>
                  <a:srgbClr val="5A5A5A"/>
                </a:solidFill>
                <a:latin typeface="Calibri"/>
              </a:rPr>
              <a:t>Deeper learning assistance</a:t>
            </a:r>
          </a:p>
        </p:txBody>
      </p:sp>
      <p:sp>
        <p:nvSpPr>
          <p:cNvPr id="22" name="Rounded Rectangle 21"/>
          <p:cNvSpPr/>
          <p:nvPr/>
        </p:nvSpPr>
        <p:spPr>
          <a:xfrm>
            <a:off x="640080" y="420624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279392"/>
            <a:ext cx="3255264" cy="950976"/>
          </a:xfrm>
          <a:prstGeom prst="rect">
            <a:avLst/>
          </a:prstGeom>
          <a:noFill/>
        </p:spPr>
        <p:txBody>
          <a:bodyPr wrap="square" anchor="ctr" lIns="0" rIns="0" tIns="0" bIns="0">
            <a:spAutoFit/>
          </a:bodyPr>
          <a:lstStyle/>
          <a:p>
            <a:pPr algn="ctr"/>
            <a:r>
              <a:rPr sz="1250" b="1">
                <a:solidFill>
                  <a:srgbClr val="1A1A1A"/>
                </a:solidFill>
                <a:latin typeface="Calibri"/>
              </a:rPr>
              <a:t>Stronger cybersecurity</a:t>
            </a:r>
          </a:p>
          <a:p>
            <a:pPr algn="ctr">
              <a:spcBef>
                <a:spcPts val="300"/>
              </a:spcBef>
            </a:pPr>
            <a:r>
              <a:rPr sz="1000">
                <a:solidFill>
                  <a:srgbClr val="5A5A5A"/>
                </a:solidFill>
                <a:latin typeface="Calibri"/>
              </a:rPr>
              <a:t>Continuous protection and auditing</a:t>
            </a:r>
          </a:p>
        </p:txBody>
      </p:sp>
      <p:sp>
        <p:nvSpPr>
          <p:cNvPr id="24" name="Rounded Rectangle 23"/>
          <p:cNvSpPr/>
          <p:nvPr/>
        </p:nvSpPr>
        <p:spPr>
          <a:xfrm>
            <a:off x="4343400" y="420624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453128" y="4279392"/>
            <a:ext cx="3255264" cy="950976"/>
          </a:xfrm>
          <a:prstGeom prst="rect">
            <a:avLst/>
          </a:prstGeom>
          <a:noFill/>
        </p:spPr>
        <p:txBody>
          <a:bodyPr wrap="square" anchor="ctr" lIns="0" rIns="0" tIns="0" bIns="0">
            <a:spAutoFit/>
          </a:bodyPr>
          <a:lstStyle/>
          <a:p>
            <a:pPr algn="ctr"/>
            <a:r>
              <a:rPr sz="1250" b="1">
                <a:solidFill>
                  <a:srgbClr val="1A1A1A"/>
                </a:solidFill>
                <a:latin typeface="Calibri"/>
              </a:rPr>
              <a:t>More coding and robotics</a:t>
            </a:r>
          </a:p>
          <a:p>
            <a:pPr algn="ctr">
              <a:spcBef>
                <a:spcPts val="300"/>
              </a:spcBef>
            </a:pPr>
            <a:r>
              <a:rPr sz="1000">
                <a:solidFill>
                  <a:srgbClr val="5A5A5A"/>
                </a:solidFill>
                <a:latin typeface="Calibri"/>
              </a:rPr>
              <a:t>Wider participation across the grades</a:t>
            </a:r>
          </a:p>
        </p:txBody>
      </p:sp>
      <p:sp>
        <p:nvSpPr>
          <p:cNvPr id="26" name="Rounded Rectangle 25"/>
          <p:cNvSpPr/>
          <p:nvPr/>
        </p:nvSpPr>
        <p:spPr>
          <a:xfrm>
            <a:off x="8046720" y="4206240"/>
            <a:ext cx="3474720" cy="109728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156448" y="4279392"/>
            <a:ext cx="3255264" cy="950976"/>
          </a:xfrm>
          <a:prstGeom prst="rect">
            <a:avLst/>
          </a:prstGeom>
          <a:noFill/>
        </p:spPr>
        <p:txBody>
          <a:bodyPr wrap="square" anchor="ctr" lIns="0" rIns="0" tIns="0" bIns="0">
            <a:spAutoFit/>
          </a:bodyPr>
          <a:lstStyle/>
          <a:p>
            <a:pPr algn="ctr"/>
            <a:r>
              <a:rPr sz="1250" b="1">
                <a:solidFill>
                  <a:srgbClr val="1A1A1A"/>
                </a:solidFill>
                <a:latin typeface="Calibri"/>
              </a:rPr>
              <a:t>Future authorised integration</a:t>
            </a:r>
          </a:p>
          <a:p>
            <a:pPr algn="ctr">
              <a:spcBef>
                <a:spcPts val="300"/>
              </a:spcBef>
            </a:pPr>
            <a:r>
              <a:rPr sz="1000">
                <a:solidFill>
                  <a:srgbClr val="5A5A5A"/>
                </a:solidFill>
                <a:latin typeface="Calibri"/>
              </a:rPr>
              <a:t>Only with approved systems and official permission</a:t>
            </a:r>
          </a:p>
        </p:txBody>
      </p:sp>
      <p:sp>
        <p:nvSpPr>
          <p:cNvPr id="28" name="Rounded Rectangle 27"/>
          <p:cNvSpPr/>
          <p:nvPr/>
        </p:nvSpPr>
        <p:spPr>
          <a:xfrm>
            <a:off x="640080" y="5486400"/>
            <a:ext cx="10881360" cy="685800"/>
          </a:xfrm>
          <a:prstGeom prst="roundRect">
            <a:avLst/>
          </a:prstGeom>
          <a:solidFill>
            <a:srgbClr val="F7F4E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559552"/>
            <a:ext cx="10661904" cy="539496"/>
          </a:xfrm>
          <a:prstGeom prst="rect">
            <a:avLst/>
          </a:prstGeom>
          <a:noFill/>
        </p:spPr>
        <p:txBody>
          <a:bodyPr wrap="square" anchor="ctr" lIns="0" rIns="0" tIns="0" bIns="0">
            <a:spAutoFit/>
          </a:bodyPr>
          <a:lstStyle/>
          <a:p>
            <a:pPr algn="ctr"/>
            <a:r>
              <a:rPr sz="1150" b="1">
                <a:solidFill>
                  <a:srgbClr val="1A1A1A"/>
                </a:solidFill>
                <a:latin typeface="Calibri"/>
              </a:rPr>
              <a:t>Any future integration with official departmental systems would only happen with proper authorisation.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Our Future Vision</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From a rural community to a future-ready generation</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31</a:t>
            </a:r>
          </a:p>
        </p:txBody>
      </p:sp>
      <p:sp>
        <p:nvSpPr>
          <p:cNvPr id="10" name="Rounded Rectangle 9"/>
          <p:cNvSpPr/>
          <p:nvPr/>
        </p:nvSpPr>
        <p:spPr>
          <a:xfrm>
            <a:off x="640080" y="1828800"/>
            <a:ext cx="1280160" cy="137160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49808"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Rural Community</a:t>
            </a:r>
          </a:p>
        </p:txBody>
      </p:sp>
      <p:sp>
        <p:nvSpPr>
          <p:cNvPr id="12" name="Right Arrow 11"/>
          <p:cNvSpPr/>
          <p:nvPr/>
        </p:nvSpPr>
        <p:spPr>
          <a:xfrm>
            <a:off x="1938528"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240280" y="1828800"/>
            <a:ext cx="1280160" cy="1371600"/>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350008"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Access to Technology</a:t>
            </a:r>
          </a:p>
        </p:txBody>
      </p:sp>
      <p:sp>
        <p:nvSpPr>
          <p:cNvPr id="15" name="Right Arrow 14"/>
          <p:cNvSpPr/>
          <p:nvPr/>
        </p:nvSpPr>
        <p:spPr>
          <a:xfrm>
            <a:off x="3538728"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3840480" y="1828800"/>
            <a:ext cx="1280160" cy="137160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950208"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Digital Skills</a:t>
            </a:r>
          </a:p>
        </p:txBody>
      </p:sp>
      <p:sp>
        <p:nvSpPr>
          <p:cNvPr id="18" name="Right Arrow 17"/>
          <p:cNvSpPr/>
          <p:nvPr/>
        </p:nvSpPr>
        <p:spPr>
          <a:xfrm>
            <a:off x="5138928"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5440680" y="1828800"/>
            <a:ext cx="1280160" cy="1371600"/>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550408"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Innovation</a:t>
            </a:r>
          </a:p>
        </p:txBody>
      </p:sp>
      <p:sp>
        <p:nvSpPr>
          <p:cNvPr id="21" name="Right Arrow 20"/>
          <p:cNvSpPr/>
          <p:nvPr/>
        </p:nvSpPr>
        <p:spPr>
          <a:xfrm>
            <a:off x="6739128"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040880" y="1828800"/>
            <a:ext cx="1280160" cy="137160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150608"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Opportunity</a:t>
            </a:r>
          </a:p>
        </p:txBody>
      </p:sp>
      <p:sp>
        <p:nvSpPr>
          <p:cNvPr id="24" name="Right Arrow 23"/>
          <p:cNvSpPr/>
          <p:nvPr/>
        </p:nvSpPr>
        <p:spPr>
          <a:xfrm>
            <a:off x="8339327"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8641080" y="1828800"/>
            <a:ext cx="1280160" cy="1371600"/>
          </a:xfrm>
          <a:prstGeom prst="roundRect">
            <a:avLst/>
          </a:prstGeom>
          <a:solidFill>
            <a:srgbClr val="FFFFFF"/>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750807"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Future-Ready Learners</a:t>
            </a:r>
          </a:p>
        </p:txBody>
      </p:sp>
      <p:sp>
        <p:nvSpPr>
          <p:cNvPr id="27" name="Right Arrow 26"/>
          <p:cNvSpPr/>
          <p:nvPr/>
        </p:nvSpPr>
        <p:spPr>
          <a:xfrm>
            <a:off x="9939528" y="2414016"/>
            <a:ext cx="283464" cy="201168"/>
          </a:xfrm>
          <a:prstGeom prst="rightArrow">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10241280" y="1828800"/>
            <a:ext cx="1280160" cy="1371600"/>
          </a:xfrm>
          <a:prstGeom prst="roundRect">
            <a:avLst/>
          </a:prstGeom>
          <a:solidFill>
            <a:srgbClr val="F4C430"/>
          </a:solidFill>
          <a:ln w="15875">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10351007" y="1901952"/>
            <a:ext cx="1060704" cy="1225296"/>
          </a:xfrm>
          <a:prstGeom prst="rect">
            <a:avLst/>
          </a:prstGeom>
          <a:noFill/>
        </p:spPr>
        <p:txBody>
          <a:bodyPr wrap="square" anchor="ctr" lIns="0" rIns="0" tIns="0" bIns="0">
            <a:spAutoFit/>
          </a:bodyPr>
          <a:lstStyle/>
          <a:p>
            <a:pPr algn="ctr"/>
            <a:r>
              <a:rPr sz="1150" b="1">
                <a:solidFill>
                  <a:srgbClr val="1A1A1A"/>
                </a:solidFill>
                <a:latin typeface="Calibri"/>
              </a:rPr>
              <a:t>Community Development</a:t>
            </a:r>
          </a:p>
        </p:txBody>
      </p:sp>
      <p:pic>
        <p:nvPicPr>
          <p:cNvPr id="30" name="Picture 29" descr="assembly_reading_2.jpg"/>
          <p:cNvPicPr>
            <a:picLocks noChangeAspect="1"/>
          </p:cNvPicPr>
          <p:nvPr/>
        </p:nvPicPr>
        <p:blipFill>
          <a:blip r:embed="rId4"/>
          <a:srcRect t="21890" b="21890"/>
          <a:stretch>
            <a:fillRect/>
          </a:stretch>
        </p:blipFill>
        <p:spPr>
          <a:xfrm>
            <a:off x="640080" y="3520440"/>
            <a:ext cx="5349240" cy="1691640"/>
          </a:xfrm>
          <a:prstGeom prst="rect">
            <a:avLst/>
          </a:prstGeom>
        </p:spPr>
      </p:pic>
      <p:pic>
        <p:nvPicPr>
          <p:cNvPr id="31" name="Picture 30" descr="playday_2.jpg"/>
          <p:cNvPicPr>
            <a:picLocks noChangeAspect="1"/>
          </p:cNvPicPr>
          <p:nvPr/>
        </p:nvPicPr>
        <p:blipFill>
          <a:blip r:embed="rId5"/>
          <a:srcRect t="28917" b="28917"/>
          <a:stretch>
            <a:fillRect/>
          </a:stretch>
        </p:blipFill>
        <p:spPr>
          <a:xfrm>
            <a:off x="6172200" y="3520440"/>
            <a:ext cx="5349240" cy="1691640"/>
          </a:xfrm>
          <a:prstGeom prst="rect">
            <a:avLst/>
          </a:prstGeom>
        </p:spPr>
      </p:pic>
      <p:sp>
        <p:nvSpPr>
          <p:cNvPr id="32" name="Rounded Rectangle 31"/>
          <p:cNvSpPr/>
          <p:nvPr/>
        </p:nvSpPr>
        <p:spPr>
          <a:xfrm>
            <a:off x="640080" y="5440680"/>
            <a:ext cx="10881360" cy="77724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914400" y="5596128"/>
            <a:ext cx="10332720" cy="548640"/>
          </a:xfrm>
          <a:prstGeom prst="rect">
            <a:avLst/>
          </a:prstGeom>
          <a:noFill/>
        </p:spPr>
        <p:txBody>
          <a:bodyPr wrap="square" anchor="t" lIns="0" rIns="0" tIns="0" bIns="0">
            <a:spAutoFit/>
          </a:bodyPr>
          <a:lstStyle/>
          <a:p>
            <a:pPr algn="ctr">
              <a:lnSpc>
                <a:spcPct val="120000"/>
              </a:lnSpc>
            </a:pPr>
            <a:r>
              <a:rPr sz="1250" b="1" i="0">
                <a:solidFill>
                  <a:srgbClr val="F4C430"/>
                </a:solidFill>
                <a:latin typeface="Calibri"/>
              </a:rPr>
              <a:t>Our goal is not simply to use technology — it is to use technology meaningfully to create access, develop skills, improve education and expand opportunities.</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078992"/>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1078992"/>
            <a:ext cx="12191695" cy="54864"/>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02920" y="146304"/>
            <a:ext cx="10424160" cy="548640"/>
          </a:xfrm>
          <a:prstGeom prst="rect">
            <a:avLst/>
          </a:prstGeom>
          <a:noFill/>
        </p:spPr>
        <p:txBody>
          <a:bodyPr wrap="square" anchor="t" lIns="0" rIns="0" tIns="0" bIns="0">
            <a:spAutoFit/>
          </a:bodyPr>
          <a:lstStyle/>
          <a:p>
            <a:pPr algn="l">
              <a:lnSpc>
                <a:spcPct val="115000"/>
              </a:lnSpc>
            </a:pPr>
            <a:r>
              <a:rPr sz="2600" b="1" i="0">
                <a:solidFill>
                  <a:srgbClr val="FFFFFF"/>
                </a:solidFill>
                <a:latin typeface="Calibri"/>
              </a:rPr>
              <a:t>Building a Digitally Empowered School</a:t>
            </a:r>
          </a:p>
        </p:txBody>
      </p:sp>
      <p:sp>
        <p:nvSpPr>
          <p:cNvPr id="5" name="TextBox 4"/>
          <p:cNvSpPr txBox="1"/>
          <p:nvPr/>
        </p:nvSpPr>
        <p:spPr>
          <a:xfrm>
            <a:off x="502920" y="694944"/>
            <a:ext cx="10424160" cy="320040"/>
          </a:xfrm>
          <a:prstGeom prst="rect">
            <a:avLst/>
          </a:prstGeom>
          <a:noFill/>
        </p:spPr>
        <p:txBody>
          <a:bodyPr wrap="square" anchor="t" lIns="0" rIns="0" tIns="0" bIns="0">
            <a:spAutoFit/>
          </a:bodyPr>
          <a:lstStyle/>
          <a:p>
            <a:pPr algn="l">
              <a:lnSpc>
                <a:spcPct val="115000"/>
              </a:lnSpc>
            </a:pPr>
            <a:r>
              <a:rPr sz="1300" b="0" i="0">
                <a:solidFill>
                  <a:srgbClr val="F4C430"/>
                </a:solidFill>
                <a:latin typeface="Calibri"/>
              </a:rPr>
              <a:t>Conclusion</a:t>
            </a:r>
          </a:p>
        </p:txBody>
      </p:sp>
      <p:pic>
        <p:nvPicPr>
          <p:cNvPr id="6" name="Picture 5" descr="Nong_Modikwa_school_logo.jpg"/>
          <p:cNvPicPr>
            <a:picLocks noChangeAspect="1"/>
          </p:cNvPicPr>
          <p:nvPr/>
        </p:nvPicPr>
        <p:blipFill>
          <a:blip r:embed="rId2"/>
          <a:stretch>
            <a:fillRect/>
          </a:stretch>
        </p:blipFill>
        <p:spPr>
          <a:xfrm>
            <a:off x="11201400" y="325027"/>
            <a:ext cx="786384" cy="428936"/>
          </a:xfrm>
          <a:prstGeom prst="rect">
            <a:avLst/>
          </a:prstGeom>
        </p:spPr>
      </p:pic>
      <p:sp>
        <p:nvSpPr>
          <p:cNvPr id="7" name="Rectangle 6"/>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9" name="TextBox 8"/>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32</a:t>
            </a:r>
          </a:p>
        </p:txBody>
      </p:sp>
      <p:sp>
        <p:nvSpPr>
          <p:cNvPr id="10" name="TextBox 9"/>
          <p:cNvSpPr txBox="1"/>
          <p:nvPr/>
        </p:nvSpPr>
        <p:spPr>
          <a:xfrm>
            <a:off x="640080" y="1463040"/>
            <a:ext cx="10881360" cy="548640"/>
          </a:xfrm>
          <a:prstGeom prst="rect">
            <a:avLst/>
          </a:prstGeom>
          <a:noFill/>
        </p:spPr>
        <p:txBody>
          <a:bodyPr wrap="square" anchor="t" lIns="0" rIns="0" tIns="0" bIns="0">
            <a:spAutoFit/>
          </a:bodyPr>
          <a:lstStyle/>
          <a:p>
            <a:pPr algn="l">
              <a:lnSpc>
                <a:spcPct val="130000"/>
              </a:lnSpc>
            </a:pPr>
            <a:r>
              <a:rPr sz="1450" b="0" i="0">
                <a:solidFill>
                  <a:srgbClr val="1A1A1A"/>
                </a:solidFill>
                <a:latin typeface="Calibri"/>
              </a:rPr>
              <a:t>Nong Modikwa Primary School is taking practical steps towards building a modern, connected and innovative learning environment.</a:t>
            </a:r>
          </a:p>
        </p:txBody>
      </p:sp>
      <p:sp>
        <p:nvSpPr>
          <p:cNvPr id="11" name="Rounded Rectangle 10"/>
          <p:cNvSpPr/>
          <p:nvPr/>
        </p:nvSpPr>
        <p:spPr>
          <a:xfrm>
            <a:off x="640080" y="224028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49808" y="2313432"/>
            <a:ext cx="1773936" cy="745236"/>
          </a:xfrm>
          <a:prstGeom prst="rect">
            <a:avLst/>
          </a:prstGeom>
          <a:noFill/>
        </p:spPr>
        <p:txBody>
          <a:bodyPr wrap="square" anchor="ctr" lIns="0" rIns="0" tIns="0" bIns="0">
            <a:spAutoFit/>
          </a:bodyPr>
          <a:lstStyle/>
          <a:p>
            <a:pPr algn="ctr"/>
            <a:r>
              <a:rPr sz="1200" b="1">
                <a:solidFill>
                  <a:srgbClr val="1A1A1A"/>
                </a:solidFill>
                <a:latin typeface="Calibri"/>
              </a:rPr>
              <a:t>The Digital School Platform</a:t>
            </a:r>
          </a:p>
        </p:txBody>
      </p:sp>
      <p:sp>
        <p:nvSpPr>
          <p:cNvPr id="13" name="Rounded Rectangle 12"/>
          <p:cNvSpPr/>
          <p:nvPr/>
        </p:nvSpPr>
        <p:spPr>
          <a:xfrm>
            <a:off x="2862072" y="224028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971800" y="2313432"/>
            <a:ext cx="1773936" cy="745236"/>
          </a:xfrm>
          <a:prstGeom prst="rect">
            <a:avLst/>
          </a:prstGeom>
          <a:noFill/>
        </p:spPr>
        <p:txBody>
          <a:bodyPr wrap="square" anchor="ctr" lIns="0" rIns="0" tIns="0" bIns="0">
            <a:spAutoFit/>
          </a:bodyPr>
          <a:lstStyle/>
          <a:p>
            <a:pPr algn="ctr"/>
            <a:r>
              <a:rPr sz="1200" b="1">
                <a:solidFill>
                  <a:srgbClr val="1A1A1A"/>
                </a:solidFill>
                <a:latin typeface="Calibri"/>
              </a:rPr>
              <a:t>The AI School Assistant</a:t>
            </a:r>
          </a:p>
        </p:txBody>
      </p:sp>
      <p:sp>
        <p:nvSpPr>
          <p:cNvPr id="15" name="Rounded Rectangle 14"/>
          <p:cNvSpPr/>
          <p:nvPr/>
        </p:nvSpPr>
        <p:spPr>
          <a:xfrm>
            <a:off x="5084064" y="224028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193792" y="2313432"/>
            <a:ext cx="1773936" cy="745236"/>
          </a:xfrm>
          <a:prstGeom prst="rect">
            <a:avLst/>
          </a:prstGeom>
          <a:noFill/>
        </p:spPr>
        <p:txBody>
          <a:bodyPr wrap="square" anchor="ctr" lIns="0" rIns="0" tIns="0" bIns="0">
            <a:spAutoFit/>
          </a:bodyPr>
          <a:lstStyle/>
          <a:p>
            <a:pPr algn="ctr"/>
            <a:r>
              <a:rPr sz="1200" b="1">
                <a:solidFill>
                  <a:srgbClr val="1A1A1A"/>
                </a:solidFill>
                <a:latin typeface="Calibri"/>
              </a:rPr>
              <a:t>The Management Dashboard</a:t>
            </a:r>
          </a:p>
        </p:txBody>
      </p:sp>
      <p:sp>
        <p:nvSpPr>
          <p:cNvPr id="17" name="Rounded Rectangle 16"/>
          <p:cNvSpPr/>
          <p:nvPr/>
        </p:nvSpPr>
        <p:spPr>
          <a:xfrm>
            <a:off x="7306056" y="224028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415784" y="2313432"/>
            <a:ext cx="1773936" cy="745236"/>
          </a:xfrm>
          <a:prstGeom prst="rect">
            <a:avLst/>
          </a:prstGeom>
          <a:noFill/>
        </p:spPr>
        <p:txBody>
          <a:bodyPr wrap="square" anchor="ctr" lIns="0" rIns="0" tIns="0" bIns="0">
            <a:spAutoFit/>
          </a:bodyPr>
          <a:lstStyle/>
          <a:p>
            <a:pPr algn="ctr"/>
            <a:r>
              <a:rPr sz="1200" b="1">
                <a:solidFill>
                  <a:srgbClr val="1A1A1A"/>
                </a:solidFill>
                <a:latin typeface="Calibri"/>
              </a:rPr>
              <a:t>Rural Digital Bridge</a:t>
            </a:r>
          </a:p>
        </p:txBody>
      </p:sp>
      <p:sp>
        <p:nvSpPr>
          <p:cNvPr id="19" name="Rounded Rectangle 18"/>
          <p:cNvSpPr/>
          <p:nvPr/>
        </p:nvSpPr>
        <p:spPr>
          <a:xfrm>
            <a:off x="9528048" y="224028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637776" y="2313432"/>
            <a:ext cx="1773936" cy="745236"/>
          </a:xfrm>
          <a:prstGeom prst="rect">
            <a:avLst/>
          </a:prstGeom>
          <a:noFill/>
        </p:spPr>
        <p:txBody>
          <a:bodyPr wrap="square" anchor="ctr" lIns="0" rIns="0" tIns="0" bIns="0">
            <a:spAutoFit/>
          </a:bodyPr>
          <a:lstStyle/>
          <a:p>
            <a:pPr algn="ctr"/>
            <a:r>
              <a:rPr sz="1200" b="1">
                <a:solidFill>
                  <a:srgbClr val="1A1A1A"/>
                </a:solidFill>
                <a:latin typeface="Calibri"/>
              </a:rPr>
              <a:t>Coding and Robotics</a:t>
            </a:r>
          </a:p>
        </p:txBody>
      </p:sp>
      <p:sp>
        <p:nvSpPr>
          <p:cNvPr id="21" name="Rounded Rectangle 20"/>
          <p:cNvSpPr/>
          <p:nvPr/>
        </p:nvSpPr>
        <p:spPr>
          <a:xfrm>
            <a:off x="640080" y="336042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3433572"/>
            <a:ext cx="1773936" cy="745236"/>
          </a:xfrm>
          <a:prstGeom prst="rect">
            <a:avLst/>
          </a:prstGeom>
          <a:noFill/>
        </p:spPr>
        <p:txBody>
          <a:bodyPr wrap="square" anchor="ctr" lIns="0" rIns="0" tIns="0" bIns="0">
            <a:spAutoFit/>
          </a:bodyPr>
          <a:lstStyle/>
          <a:p>
            <a:pPr algn="ctr"/>
            <a:r>
              <a:rPr sz="1200" b="1">
                <a:solidFill>
                  <a:srgbClr val="1A1A1A"/>
                </a:solidFill>
                <a:latin typeface="Calibri"/>
              </a:rPr>
              <a:t>Digital Library</a:t>
            </a:r>
          </a:p>
        </p:txBody>
      </p:sp>
      <p:sp>
        <p:nvSpPr>
          <p:cNvPr id="23" name="Rounded Rectangle 22"/>
          <p:cNvSpPr/>
          <p:nvPr/>
        </p:nvSpPr>
        <p:spPr>
          <a:xfrm>
            <a:off x="2862072" y="336042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971800" y="3433572"/>
            <a:ext cx="1773936" cy="745236"/>
          </a:xfrm>
          <a:prstGeom prst="rect">
            <a:avLst/>
          </a:prstGeom>
          <a:noFill/>
        </p:spPr>
        <p:txBody>
          <a:bodyPr wrap="square" anchor="ctr" lIns="0" rIns="0" tIns="0" bIns="0">
            <a:spAutoFit/>
          </a:bodyPr>
          <a:lstStyle/>
          <a:p>
            <a:pPr algn="ctr"/>
            <a:r>
              <a:rPr sz="1200" b="1">
                <a:solidFill>
                  <a:srgbClr val="1A1A1A"/>
                </a:solidFill>
                <a:latin typeface="Calibri"/>
              </a:rPr>
              <a:t>LTSM Systems</a:t>
            </a:r>
          </a:p>
        </p:txBody>
      </p:sp>
      <p:sp>
        <p:nvSpPr>
          <p:cNvPr id="25" name="Rounded Rectangle 24"/>
          <p:cNvSpPr/>
          <p:nvPr/>
        </p:nvSpPr>
        <p:spPr>
          <a:xfrm>
            <a:off x="5084064" y="336042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193792" y="3433572"/>
            <a:ext cx="1773936" cy="745236"/>
          </a:xfrm>
          <a:prstGeom prst="rect">
            <a:avLst/>
          </a:prstGeom>
          <a:noFill/>
        </p:spPr>
        <p:txBody>
          <a:bodyPr wrap="square" anchor="ctr" lIns="0" rIns="0" tIns="0" bIns="0">
            <a:spAutoFit/>
          </a:bodyPr>
          <a:lstStyle/>
          <a:p>
            <a:pPr algn="ctr"/>
            <a:r>
              <a:rPr sz="1200" b="1">
                <a:solidFill>
                  <a:srgbClr val="1A1A1A"/>
                </a:solidFill>
                <a:latin typeface="Calibri"/>
              </a:rPr>
              <a:t>AI Lesson Planning</a:t>
            </a:r>
          </a:p>
        </p:txBody>
      </p:sp>
      <p:sp>
        <p:nvSpPr>
          <p:cNvPr id="27" name="Rounded Rectangle 26"/>
          <p:cNvSpPr/>
          <p:nvPr/>
        </p:nvSpPr>
        <p:spPr>
          <a:xfrm>
            <a:off x="7306056" y="336042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15784" y="3433572"/>
            <a:ext cx="1773936" cy="745236"/>
          </a:xfrm>
          <a:prstGeom prst="rect">
            <a:avLst/>
          </a:prstGeom>
          <a:noFill/>
        </p:spPr>
        <p:txBody>
          <a:bodyPr wrap="square" anchor="ctr" lIns="0" rIns="0" tIns="0" bIns="0">
            <a:spAutoFit/>
          </a:bodyPr>
          <a:lstStyle/>
          <a:p>
            <a:pPr algn="ctr"/>
            <a:r>
              <a:rPr sz="1200" b="1">
                <a:solidFill>
                  <a:srgbClr val="1A1A1A"/>
                </a:solidFill>
                <a:latin typeface="Calibri"/>
              </a:rPr>
              <a:t>Role-Based Security</a:t>
            </a:r>
          </a:p>
        </p:txBody>
      </p:sp>
      <p:sp>
        <p:nvSpPr>
          <p:cNvPr id="29" name="Rounded Rectangle 28"/>
          <p:cNvSpPr/>
          <p:nvPr/>
        </p:nvSpPr>
        <p:spPr>
          <a:xfrm>
            <a:off x="9528048" y="3360420"/>
            <a:ext cx="1993392" cy="891540"/>
          </a:xfrm>
          <a:prstGeom prst="roundRect">
            <a:avLst/>
          </a:prstGeom>
          <a:solidFill>
            <a:srgbClr val="F4C430"/>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9637776" y="3433572"/>
            <a:ext cx="1773936" cy="745236"/>
          </a:xfrm>
          <a:prstGeom prst="rect">
            <a:avLst/>
          </a:prstGeom>
          <a:noFill/>
        </p:spPr>
        <p:txBody>
          <a:bodyPr wrap="square" anchor="ctr" lIns="0" rIns="0" tIns="0" bIns="0">
            <a:spAutoFit/>
          </a:bodyPr>
          <a:lstStyle/>
          <a:p>
            <a:pPr algn="ctr"/>
            <a:r>
              <a:rPr sz="1200" b="1">
                <a:solidFill>
                  <a:srgbClr val="1A1A1A"/>
                </a:solidFill>
                <a:latin typeface="Calibri"/>
              </a:rPr>
              <a:t>Strategic Partnerships</a:t>
            </a:r>
          </a:p>
        </p:txBody>
      </p:sp>
      <p:sp>
        <p:nvSpPr>
          <p:cNvPr id="31" name="Rounded Rectangle 30"/>
          <p:cNvSpPr/>
          <p:nvPr/>
        </p:nvSpPr>
        <p:spPr>
          <a:xfrm>
            <a:off x="640080" y="4526280"/>
            <a:ext cx="10881360" cy="1600200"/>
          </a:xfrm>
          <a:prstGeom prst="roundRect">
            <a:avLst/>
          </a:prstGeom>
          <a:solidFill>
            <a:srgbClr val="1A1A1A"/>
          </a:solidFill>
          <a:ln w="15875">
            <a:solidFill>
              <a:srgbClr val="F4C43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1005840" y="4800600"/>
            <a:ext cx="10149840" cy="1097280"/>
          </a:xfrm>
          <a:prstGeom prst="rect">
            <a:avLst/>
          </a:prstGeom>
          <a:noFill/>
        </p:spPr>
        <p:txBody>
          <a:bodyPr wrap="square" anchor="t" lIns="0" rIns="0" tIns="0" bIns="0">
            <a:spAutoFit/>
          </a:bodyPr>
          <a:lstStyle/>
          <a:p>
            <a:pPr algn="ctr">
              <a:lnSpc>
                <a:spcPct val="135000"/>
              </a:lnSpc>
            </a:pPr>
            <a:r>
              <a:rPr sz="1600" b="1" i="0">
                <a:solidFill>
                  <a:srgbClr val="F4C430"/>
                </a:solidFill>
                <a:latin typeface="Calibri"/>
              </a:rPr>
              <a:t>Together we are improving access to information, strengthening digital skills</a:t>
            </a:r>
          </a:p>
          <a:p>
            <a:pPr algn="ctr">
              <a:lnSpc>
                <a:spcPct val="135000"/>
              </a:lnSpc>
            </a:pPr>
            <a:r>
              <a:rPr sz="1600" b="1" i="0">
                <a:solidFill>
                  <a:srgbClr val="F4C430"/>
                </a:solidFill>
                <a:latin typeface="Calibri"/>
              </a:rPr>
              <a:t>and preparing our learners for a rapidly changing world.</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473952"/>
            <a:ext cx="12191695" cy="27432"/>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02920" y="6547104"/>
            <a:ext cx="7315200" cy="228600"/>
          </a:xfrm>
          <a:prstGeom prst="rect">
            <a:avLst/>
          </a:prstGeom>
          <a:noFill/>
        </p:spPr>
        <p:txBody>
          <a:bodyPr wrap="square" anchor="t" lIns="0" rIns="0" tIns="0" bIns="0">
            <a:spAutoFit/>
          </a:bodyPr>
          <a:lstStyle/>
          <a:p>
            <a:pPr algn="l">
              <a:lnSpc>
                <a:spcPct val="115000"/>
              </a:lnSpc>
            </a:pPr>
            <a:r>
              <a:rPr sz="900" b="0" i="0">
                <a:solidFill>
                  <a:srgbClr val="5A5A5A"/>
                </a:solidFill>
                <a:latin typeface="Calibri"/>
              </a:rPr>
              <a:t>Nong Modikwa Primary School  ·  Digital Transformation Platform</a:t>
            </a:r>
          </a:p>
        </p:txBody>
      </p:sp>
      <p:sp>
        <p:nvSpPr>
          <p:cNvPr id="4" name="TextBox 3"/>
          <p:cNvSpPr txBox="1"/>
          <p:nvPr/>
        </p:nvSpPr>
        <p:spPr>
          <a:xfrm>
            <a:off x="10515600" y="6547104"/>
            <a:ext cx="1188720" cy="228600"/>
          </a:xfrm>
          <a:prstGeom prst="rect">
            <a:avLst/>
          </a:prstGeom>
          <a:noFill/>
        </p:spPr>
        <p:txBody>
          <a:bodyPr wrap="square" anchor="t" lIns="0" rIns="0" tIns="0" bIns="0">
            <a:spAutoFit/>
          </a:bodyPr>
          <a:lstStyle/>
          <a:p>
            <a:pPr algn="r">
              <a:lnSpc>
                <a:spcPct val="115000"/>
              </a:lnSpc>
            </a:pPr>
            <a:r>
              <a:rPr sz="900" b="1" i="0">
                <a:solidFill>
                  <a:srgbClr val="5A5A5A"/>
                </a:solidFill>
                <a:latin typeface="Calibri"/>
              </a:rPr>
              <a:t>33</a:t>
            </a:r>
          </a:p>
        </p:txBody>
      </p:sp>
      <p:sp>
        <p:nvSpPr>
          <p:cNvPr id="5" name="Rectangle 4"/>
          <p:cNvSpPr/>
          <p:nvPr/>
        </p:nvSpPr>
        <p:spPr>
          <a:xfrm>
            <a:off x="0" y="0"/>
            <a:ext cx="12191695" cy="685800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6" name="Picture 5" descr="assembly_reading_2.jpg"/>
          <p:cNvPicPr>
            <a:picLocks noChangeAspect="1"/>
          </p:cNvPicPr>
          <p:nvPr/>
        </p:nvPicPr>
        <p:blipFill>
          <a:blip r:embed="rId3"/>
          <a:srcRect l="1" r="1"/>
          <a:stretch>
            <a:fillRect/>
          </a:stretch>
        </p:blipFill>
        <p:spPr>
          <a:xfrm>
            <a:off x="0" y="0"/>
            <a:ext cx="12191695" cy="6858000"/>
          </a:xfrm>
          <a:prstGeom prst="rect">
            <a:avLst/>
          </a:prstGeom>
        </p:spPr>
      </p:pic>
      <p:sp>
        <p:nvSpPr>
          <p:cNvPr id="7" name="Rectangle 6"/>
          <p:cNvSpPr/>
          <p:nvPr/>
        </p:nvSpPr>
        <p:spPr>
          <a:xfrm>
            <a:off x="0" y="0"/>
            <a:ext cx="12191695" cy="6858000"/>
          </a:xfrm>
          <a:prstGeom prst="rect">
            <a:avLst/>
          </a:prstGeom>
          <a:solidFill>
            <a:srgbClr val="1A1A1A">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0" y="0"/>
            <a:ext cx="12191695" cy="109728"/>
          </a:xfrm>
          <a:prstGeom prst="rect">
            <a:avLst/>
          </a:prstGeom>
          <a:solidFill>
            <a:srgbClr val="F4C43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914400" y="685800"/>
            <a:ext cx="10332720" cy="457200"/>
          </a:xfrm>
          <a:prstGeom prst="rect">
            <a:avLst/>
          </a:prstGeom>
          <a:noFill/>
        </p:spPr>
        <p:txBody>
          <a:bodyPr wrap="square" anchor="t" lIns="0" rIns="0" tIns="0" bIns="0">
            <a:spAutoFit/>
          </a:bodyPr>
          <a:lstStyle/>
          <a:p>
            <a:pPr algn="ctr">
              <a:lnSpc>
                <a:spcPct val="115000"/>
              </a:lnSpc>
            </a:pPr>
            <a:r>
              <a:rPr sz="2400" b="1" i="0">
                <a:solidFill>
                  <a:srgbClr val="F4C430"/>
                </a:solidFill>
                <a:latin typeface="Calibri"/>
              </a:rPr>
              <a:t>Education, Innovation and the Future</a:t>
            </a:r>
          </a:p>
        </p:txBody>
      </p:sp>
      <p:sp>
        <p:nvSpPr>
          <p:cNvPr id="10" name="TextBox 9"/>
          <p:cNvSpPr txBox="1"/>
          <p:nvPr/>
        </p:nvSpPr>
        <p:spPr>
          <a:xfrm>
            <a:off x="1280160" y="1371600"/>
            <a:ext cx="9601200" cy="914400"/>
          </a:xfrm>
          <a:prstGeom prst="rect">
            <a:avLst/>
          </a:prstGeom>
          <a:noFill/>
        </p:spPr>
        <p:txBody>
          <a:bodyPr wrap="square" anchor="t" lIns="0" rIns="0" tIns="0" bIns="0">
            <a:spAutoFit/>
          </a:bodyPr>
          <a:lstStyle/>
          <a:p>
            <a:pPr algn="ctr">
              <a:lnSpc>
                <a:spcPct val="125000"/>
              </a:lnSpc>
            </a:pPr>
            <a:r>
              <a:rPr sz="2100" b="1" i="1">
                <a:solidFill>
                  <a:srgbClr val="FFFFFF"/>
                </a:solidFill>
                <a:latin typeface="Calibri"/>
              </a:rPr>
              <a:t>“Education is the most powerful weapon which you can use to change the world.”</a:t>
            </a:r>
          </a:p>
        </p:txBody>
      </p:sp>
      <p:sp>
        <p:nvSpPr>
          <p:cNvPr id="11" name="TextBox 10"/>
          <p:cNvSpPr txBox="1"/>
          <p:nvPr/>
        </p:nvSpPr>
        <p:spPr>
          <a:xfrm>
            <a:off x="1280160" y="2331720"/>
            <a:ext cx="9601200" cy="320040"/>
          </a:xfrm>
          <a:prstGeom prst="rect">
            <a:avLst/>
          </a:prstGeom>
          <a:noFill/>
        </p:spPr>
        <p:txBody>
          <a:bodyPr wrap="square" anchor="t" lIns="0" rIns="0" tIns="0" bIns="0">
            <a:spAutoFit/>
          </a:bodyPr>
          <a:lstStyle/>
          <a:p>
            <a:pPr algn="ctr">
              <a:lnSpc>
                <a:spcPct val="115000"/>
              </a:lnSpc>
            </a:pPr>
            <a:r>
              <a:rPr sz="1300" b="1" i="0">
                <a:solidFill>
                  <a:srgbClr val="F4C430"/>
                </a:solidFill>
                <a:latin typeface="Calibri"/>
              </a:rPr>
              <a:t>— Nelson Mandela</a:t>
            </a:r>
          </a:p>
        </p:txBody>
      </p:sp>
      <p:sp>
        <p:nvSpPr>
          <p:cNvPr id="12" name="TextBox 11"/>
          <p:cNvSpPr txBox="1"/>
          <p:nvPr/>
        </p:nvSpPr>
        <p:spPr>
          <a:xfrm>
            <a:off x="1280160" y="2880360"/>
            <a:ext cx="9601200" cy="1828800"/>
          </a:xfrm>
          <a:prstGeom prst="rect">
            <a:avLst/>
          </a:prstGeom>
          <a:noFill/>
        </p:spPr>
        <p:txBody>
          <a:bodyPr wrap="square" anchor="t" lIns="0" rIns="0" tIns="0" bIns="0">
            <a:spAutoFit/>
          </a:bodyPr>
          <a:lstStyle/>
          <a:p>
            <a:pPr algn="ctr">
              <a:lnSpc>
                <a:spcPct val="145000"/>
              </a:lnSpc>
            </a:pPr>
            <a:r>
              <a:rPr sz="1250" b="0" i="0">
                <a:solidFill>
                  <a:srgbClr val="FFFFFF"/>
                </a:solidFill>
                <a:latin typeface="Calibri"/>
              </a:rPr>
              <a:t>At Nong Modikwa Primary School, digital transformation is not only about technology.</a:t>
            </a:r>
          </a:p>
          <a:p>
            <a:pPr algn="ctr">
              <a:lnSpc>
                <a:spcPct val="145000"/>
              </a:lnSpc>
            </a:pPr>
            <a:r>
              <a:rPr sz="1250" b="0" i="0">
                <a:solidFill>
                  <a:srgbClr val="FFFFFF"/>
                </a:solidFill>
                <a:latin typeface="Calibri"/>
              </a:rPr>
              <a:t>It is about creating opportunities. It is about connecting rural learners to knowledge, innovation and the future.</a:t>
            </a:r>
          </a:p>
          <a:p>
            <a:pPr algn="ctr">
              <a:lnSpc>
                <a:spcPct val="145000"/>
              </a:lnSpc>
            </a:pPr>
            <a:r>
              <a:rPr sz="1250" b="0" i="0">
                <a:solidFill>
                  <a:srgbClr val="FFFFFF"/>
                </a:solidFill>
                <a:latin typeface="Calibri"/>
              </a:rPr>
              <a:t>It is about ensuring that where a learner comes from does not limit where that learner can go.</a:t>
            </a:r>
          </a:p>
          <a:p>
            <a:pPr algn="ctr">
              <a:lnSpc>
                <a:spcPct val="145000"/>
              </a:lnSpc>
            </a:pPr>
            <a:r>
              <a:rPr sz="1250" b="0" i="0">
                <a:solidFill>
                  <a:srgbClr val="FFFFFF"/>
                </a:solidFill>
                <a:latin typeface="Calibri"/>
              </a:rPr>
              <a:t>Through the Digital Transformation Platform and the Rural Digital Bridge Programme, we are preparing our learners for a rapidly changing digital world.</a:t>
            </a:r>
          </a:p>
        </p:txBody>
      </p:sp>
      <p:pic>
        <p:nvPicPr>
          <p:cNvPr id="13" name="Picture 12" descr="Nong_Modikwa_school_logo.jpg"/>
          <p:cNvPicPr>
            <a:picLocks noChangeAspect="1"/>
          </p:cNvPicPr>
          <p:nvPr/>
        </p:nvPicPr>
        <p:blipFill>
          <a:blip r:embed="rId4"/>
          <a:stretch>
            <a:fillRect/>
          </a:stretch>
        </p:blipFill>
        <p:spPr>
          <a:xfrm>
            <a:off x="5632704" y="4916978"/>
            <a:ext cx="914400" cy="498763"/>
          </a:xfrm>
          <a:prstGeom prst="rect">
            <a:avLst/>
          </a:prstGeom>
        </p:spPr>
      </p:pic>
      <p:sp>
        <p:nvSpPr>
          <p:cNvPr id="14" name="TextBox 13"/>
          <p:cNvSpPr txBox="1"/>
          <p:nvPr/>
        </p:nvSpPr>
        <p:spPr>
          <a:xfrm>
            <a:off x="914400" y="5669280"/>
            <a:ext cx="10332720" cy="365760"/>
          </a:xfrm>
          <a:prstGeom prst="rect">
            <a:avLst/>
          </a:prstGeom>
          <a:noFill/>
        </p:spPr>
        <p:txBody>
          <a:bodyPr wrap="square" anchor="t" lIns="0" rIns="0" tIns="0" bIns="0">
            <a:spAutoFit/>
          </a:bodyPr>
          <a:lstStyle/>
          <a:p>
            <a:pPr algn="ctr">
              <a:lnSpc>
                <a:spcPct val="115000"/>
              </a:lnSpc>
            </a:pPr>
            <a:r>
              <a:rPr sz="1400" b="1" i="0">
                <a:solidFill>
                  <a:srgbClr val="F4C430"/>
                </a:solidFill>
                <a:latin typeface="Calibri"/>
              </a:rPr>
              <a:t>STRIVE FOR EXCELLENCE  ·  NONG MODIKWA PRIMARY SCHOOL</a:t>
            </a:r>
          </a:p>
        </p:txBody>
      </p:sp>
      <p:sp>
        <p:nvSpPr>
          <p:cNvPr id="15" name="TextBox 14"/>
          <p:cNvSpPr txBox="1"/>
          <p:nvPr/>
        </p:nvSpPr>
        <p:spPr>
          <a:xfrm>
            <a:off x="914400" y="6080760"/>
            <a:ext cx="10332720" cy="411480"/>
          </a:xfrm>
          <a:prstGeom prst="rect">
            <a:avLst/>
          </a:prstGeom>
          <a:noFill/>
        </p:spPr>
        <p:txBody>
          <a:bodyPr wrap="square" anchor="t" lIns="0" rIns="0" tIns="0" bIns="0">
            <a:spAutoFit/>
          </a:bodyPr>
          <a:lstStyle/>
          <a:p>
            <a:pPr algn="ctr">
              <a:lnSpc>
                <a:spcPct val="115000"/>
              </a:lnSpc>
            </a:pPr>
            <a:r>
              <a:rPr sz="1700" b="1" i="0">
                <a:solidFill>
                  <a:srgbClr val="FFFFFF"/>
                </a:solidFill>
                <a:latin typeface="Calibri"/>
              </a:rPr>
              <a:t>THANK YOU  —  Questions and Discussion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